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342" r:id="rId2"/>
    <p:sldId id="404" r:id="rId3"/>
    <p:sldId id="400" r:id="rId4"/>
    <p:sldId id="414" r:id="rId5"/>
    <p:sldId id="417" r:id="rId6"/>
    <p:sldId id="402" r:id="rId7"/>
    <p:sldId id="401" r:id="rId8"/>
    <p:sldId id="403" r:id="rId9"/>
    <p:sldId id="415" r:id="rId10"/>
    <p:sldId id="416" r:id="rId11"/>
    <p:sldId id="379" r:id="rId12"/>
    <p:sldId id="420" r:id="rId13"/>
    <p:sldId id="381" r:id="rId14"/>
    <p:sldId id="405" r:id="rId15"/>
    <p:sldId id="406" r:id="rId16"/>
    <p:sldId id="378" r:id="rId17"/>
    <p:sldId id="419" r:id="rId18"/>
    <p:sldId id="418" r:id="rId19"/>
    <p:sldId id="408" r:id="rId20"/>
    <p:sldId id="411" r:id="rId21"/>
    <p:sldId id="389" r:id="rId22"/>
    <p:sldId id="391" r:id="rId23"/>
    <p:sldId id="421" r:id="rId24"/>
    <p:sldId id="398" r:id="rId25"/>
    <p:sldId id="369" r:id="rId26"/>
    <p:sldId id="392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Microsoft Office User" initials="Office [5] [2]" lastIdx="1" clrIdx="6">
    <p:extLst/>
  </p:cmAuthor>
  <p:cmAuthor id="1" name="Microsoft Office User" initials="Office" lastIdx="1" clrIdx="0">
    <p:extLst/>
  </p:cmAuthor>
  <p:cmAuthor id="2" name="Microsoft Office User" initials="Office [2]" lastIdx="1" clrIdx="1">
    <p:extLst/>
  </p:cmAuthor>
  <p:cmAuthor id="3" name="Microsoft Office User" initials="Office [3]" lastIdx="1" clrIdx="2">
    <p:extLst/>
  </p:cmAuthor>
  <p:cmAuthor id="4" name="Microsoft Office User" initials="Office [4]" lastIdx="1" clrIdx="3">
    <p:extLst/>
  </p:cmAuthor>
  <p:cmAuthor id="5" name="Microsoft Office User" initials="Office [5]" lastIdx="1" clrIdx="4">
    <p:extLst/>
  </p:cmAuthor>
  <p:cmAuthor id="6" name="Microsoft Office User" initials="Office [6]" lastIdx="1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FF9300"/>
    <a:srgbClr val="399BFF"/>
    <a:srgbClr val="FF0000"/>
    <a:srgbClr val="990000"/>
    <a:srgbClr val="7FDDFF"/>
    <a:srgbClr val="013786"/>
    <a:srgbClr val="FFB400"/>
    <a:srgbClr val="FF0377"/>
    <a:srgbClr val="FFC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/>
    <p:restoredTop sz="92615"/>
  </p:normalViewPr>
  <p:slideViewPr>
    <p:cSldViewPr snapToGrid="0">
      <p:cViewPr varScale="1">
        <p:scale>
          <a:sx n="119" d="100"/>
          <a:sy n="119" d="100"/>
        </p:scale>
        <p:origin x="8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54B0A-2AEA-4982-91A8-C110A749E92C}" type="datetimeFigureOut">
              <a:rPr lang="zh-CN" altLang="en-US" smtClean="0"/>
              <a:t>2020/1/7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DA38A3-C617-49FE-8D81-F3A4FBA64F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75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ew.qq.com/omn/20190303/20190303A06E15.html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pendent_and_independent_variables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Spurious_relationship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gsww404/article/details/96709643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E2C02-F180-B341-BA98-F9C9C2B0A917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3221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拟中的司机可能会与现实中的乘客匹配。模拟器不能简单地重复使用驾驶员的历史动作来模拟路线，行程长度和下车地点。准确地模拟每个驾驶员的动作是一项非常具有挑战性的任务，因为模拟的世界使用有限的历史数据运行，并且缺少许多会影响用户行为的因素，例如交通信息，天气和地理数据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基于规则策略：模型将使用路由引擎将驾驶员沿其路线引导至预定目的地。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A38A3-C617-49FE-8D81-F3A4FBA64FD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1279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A38A3-C617-49FE-8D81-F3A4FBA64FD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18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hlinkClick r:id="rId3"/>
              </a:rPr>
              <a:t>https://new.qq.com/omn/20190303/20190303A06E15.html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A38A3-C617-49FE-8D81-F3A4FBA64FD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880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is a variable</a:t>
            </a:r>
            <a:r>
              <a:rPr lang="zh-CN" altLang="en-US" dirty="0"/>
              <a:t> </a:t>
            </a:r>
            <a:r>
              <a:rPr lang="en" altLang="zh-CN" dirty="0"/>
              <a:t>that influences both the treatment and the outcome, naturally corresponding</a:t>
            </a:r>
            <a:r>
              <a:rPr lang="zh-CN" altLang="en-US" dirty="0"/>
              <a:t> </a:t>
            </a:r>
            <a:r>
              <a:rPr lang="en" altLang="zh-CN" dirty="0"/>
              <a:t>to the action and the reward in reinforcement learning.</a:t>
            </a:r>
          </a:p>
          <a:p>
            <a:endParaRPr lang="en" altLang="zh-CN" dirty="0"/>
          </a:p>
          <a:p>
            <a:r>
              <a:rPr lang="en" altLang="zh-CN" dirty="0"/>
              <a:t>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statistics, a </a:t>
            </a:r>
            <a:r>
              <a:rPr lang="en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confounder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(also </a:t>
            </a:r>
            <a:r>
              <a:rPr lang="en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confounding variable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confounding factor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 </a:t>
            </a:r>
            <a:r>
              <a:rPr lang="en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lurking variable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 variable that influences both the 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Dependent and independent variables"/>
              </a:rPr>
              <a:t>dependent variable and independent variable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causing a </a:t>
            </a:r>
            <a:r>
              <a:rPr lang="en" altLang="zh-CN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spurious association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A38A3-C617-49FE-8D81-F3A4FBA64FD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647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H(x)</a:t>
            </a:r>
            <a:r>
              <a:rPr lang="en" altLang="zh-CN" dirty="0"/>
              <a:t> One such weakness is the imposition of assumptions about expert behavior in order to arrive at a well-posed problem. A second is that when the demonstration data is sub-optimal, it may be assigned probability zero by the inferred stochastic policy. A third is that, for certain assumed stochastic policy distributions, the most likely policy is not the one that achieves the largest objective value.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A38A3-C617-49FE-8D81-F3A4FBA64FD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1224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</a:t>
            </a:r>
            <a:r>
              <a:rPr lang="en" altLang="zh-CN" dirty="0"/>
              <a:t>Behavioral Cloning</a:t>
            </a:r>
            <a:r>
              <a:rPr lang="zh-CN" altLang="en" dirty="0"/>
              <a:t>（</a:t>
            </a:r>
            <a:r>
              <a:rPr lang="en" altLang="zh-CN" dirty="0"/>
              <a:t>BC</a:t>
            </a:r>
            <a:r>
              <a:rPr lang="zh-CN" altLang="en" dirty="0"/>
              <a:t>），</a:t>
            </a:r>
            <a:r>
              <a:rPr lang="zh-CN" altLang="en-US" dirty="0"/>
              <a:t>方法简单并且只能在数据量很大的时候比较有用，因为会由于</a:t>
            </a:r>
            <a:r>
              <a:rPr lang="en" altLang="zh-CN" dirty="0"/>
              <a:t>covariate shift</a:t>
            </a:r>
            <a:r>
              <a:rPr lang="zh-CN" altLang="en-US" dirty="0"/>
              <a:t>问题产生的</a:t>
            </a:r>
            <a:r>
              <a:rPr lang="en" altLang="zh-CN" dirty="0"/>
              <a:t>compounding error</a:t>
            </a:r>
            <a:r>
              <a:rPr lang="zh-CN" altLang="en" dirty="0"/>
              <a:t>，</a:t>
            </a:r>
            <a:r>
              <a:rPr lang="zh-CN" altLang="en-US" dirty="0"/>
              <a:t>即只会学习单步的决策，累计将会导致很大的偏离。而对于一般的</a:t>
            </a:r>
            <a:r>
              <a:rPr lang="en" altLang="zh-CN" dirty="0"/>
              <a:t>Inverse RL</a:t>
            </a:r>
            <a:r>
              <a:rPr lang="zh-CN" altLang="en" dirty="0"/>
              <a:t>（</a:t>
            </a:r>
            <a:r>
              <a:rPr lang="en" altLang="zh-CN" dirty="0"/>
              <a:t>IRL</a:t>
            </a:r>
            <a:r>
              <a:rPr lang="zh-CN" altLang="en" dirty="0"/>
              <a:t>）</a:t>
            </a:r>
            <a:r>
              <a:rPr lang="zh-CN" altLang="en-US" dirty="0"/>
              <a:t>方法，由于学习的是</a:t>
            </a:r>
            <a:r>
              <a:rPr lang="en" altLang="zh-CN" dirty="0"/>
              <a:t>cost function</a:t>
            </a:r>
            <a:r>
              <a:rPr lang="zh-CN" altLang="en" dirty="0"/>
              <a:t>，</a:t>
            </a:r>
            <a:r>
              <a:rPr lang="zh-CN" altLang="en-US" dirty="0"/>
              <a:t>因此不会产生上述的</a:t>
            </a:r>
            <a:r>
              <a:rPr lang="en" altLang="zh-CN" dirty="0"/>
              <a:t>covariate shift</a:t>
            </a:r>
            <a:r>
              <a:rPr lang="zh-CN" altLang="en" dirty="0"/>
              <a:t>，</a:t>
            </a:r>
            <a:r>
              <a:rPr lang="zh-CN" altLang="en-US" dirty="0"/>
              <a:t>因此取得了一些进展。</a:t>
            </a:r>
          </a:p>
          <a:p>
            <a:br>
              <a:rPr lang="en" altLang="zh-CN" dirty="0"/>
            </a:br>
            <a:r>
              <a:rPr lang="zh-CN" altLang="en-US" dirty="0"/>
              <a:t>链接：</a:t>
            </a:r>
            <a:r>
              <a:rPr lang="en" altLang="zh-CN" dirty="0"/>
              <a:t>https://</a:t>
            </a:r>
            <a:r>
              <a:rPr lang="en" altLang="zh-CN" dirty="0" err="1"/>
              <a:t>zhuanlan.zhihu.com</a:t>
            </a:r>
            <a:r>
              <a:rPr lang="en" altLang="zh-CN" dirty="0"/>
              <a:t>/p/69773693</a:t>
            </a:r>
            <a:br>
              <a:rPr lang="en" altLang="zh-CN" dirty="0"/>
            </a:br>
            <a:r>
              <a:rPr lang="zh-CN" altLang="en-US" dirty="0"/>
              <a:t>来源：知乎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A38A3-C617-49FE-8D81-F3A4FBA64FD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1702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Trop</a:t>
            </a:r>
            <a:r>
              <a:rPr kumimoji="1" lang="zh-CN" altLang="en-US" dirty="0"/>
              <a:t>： </a:t>
            </a:r>
            <a:r>
              <a:rPr lang="en" altLang="zh-CN" dirty="0">
                <a:hlinkClick r:id="rId3"/>
              </a:rPr>
              <a:t>https://blog.csdn.net/gsww404/article/details/96709643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A38A3-C617-49FE-8D81-F3A4FBA64FD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683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A38A3-C617-49FE-8D81-F3A4FBA64FD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178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811449" y="4473348"/>
            <a:ext cx="6057363" cy="74103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F3E12-FF28-42C9-A7E5-8389251D3F4F}" type="datetimeFigureOut">
              <a:rPr lang="zh-CN" altLang="en-US" smtClean="0"/>
              <a:t>2020/1/7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BA678-92FB-40D7-B56A-849A51B8AF5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8" t="5907" r="10029" b="18759"/>
          <a:stretch/>
        </p:blipFill>
        <p:spPr>
          <a:xfrm>
            <a:off x="663582" y="642435"/>
            <a:ext cx="3795728" cy="354098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256" y="1751584"/>
            <a:ext cx="4210390" cy="1302889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5520403" y="3218821"/>
            <a:ext cx="4510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4000" b="1" dirty="0">
                <a:solidFill>
                  <a:srgbClr val="008DFF"/>
                </a:solidFill>
                <a:latin typeface="苹方 粗体" panose="020B0600000000000000" pitchFamily="34" charset="-122"/>
                <a:ea typeface="苹方 粗体" panose="020B0600000000000000" pitchFamily="34" charset="-122"/>
                <a:cs typeface="Yuanti SC" charset="-122"/>
              </a:rPr>
              <a:t>深度强化学习</a:t>
            </a:r>
          </a:p>
        </p:txBody>
      </p:sp>
      <p:sp>
        <p:nvSpPr>
          <p:cNvPr id="10" name="椭圆 9"/>
          <p:cNvSpPr/>
          <p:nvPr userDrawn="1"/>
        </p:nvSpPr>
        <p:spPr>
          <a:xfrm>
            <a:off x="4763256" y="4000242"/>
            <a:ext cx="183174" cy="183174"/>
          </a:xfrm>
          <a:prstGeom prst="ellipse">
            <a:avLst/>
          </a:prstGeom>
          <a:solidFill>
            <a:srgbClr val="008DFF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连接符 8"/>
          <p:cNvCxnSpPr/>
          <p:nvPr userDrawn="1"/>
        </p:nvCxnSpPr>
        <p:spPr>
          <a:xfrm flipV="1">
            <a:off x="4854843" y="4091055"/>
            <a:ext cx="5795987" cy="774"/>
          </a:xfrm>
          <a:prstGeom prst="line">
            <a:avLst/>
          </a:prstGeom>
          <a:ln w="57150">
            <a:solidFill>
              <a:srgbClr val="008DF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矩形 15"/>
          <p:cNvSpPr/>
          <p:nvPr userDrawn="1"/>
        </p:nvSpPr>
        <p:spPr>
          <a:xfrm>
            <a:off x="174171" y="136525"/>
            <a:ext cx="12017829" cy="6721475"/>
          </a:xfrm>
          <a:prstGeom prst="rect">
            <a:avLst/>
          </a:prstGeom>
          <a:noFill/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0" y="21771"/>
            <a:ext cx="12003314" cy="6691086"/>
          </a:xfrm>
          <a:prstGeom prst="rect">
            <a:avLst/>
          </a:prstGeom>
          <a:noFill/>
          <a:ln w="57150" cap="flat" cmpd="sng" algn="ctr">
            <a:solidFill>
              <a:srgbClr val="00A9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212" y="6274799"/>
            <a:ext cx="2271669" cy="30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35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811449" y="4473348"/>
            <a:ext cx="6057363" cy="74103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F3E12-FF28-42C9-A7E5-8389251D3F4F}" type="datetimeFigureOut">
              <a:rPr lang="zh-CN" altLang="en-US" smtClean="0"/>
              <a:t>2020/1/7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BA678-92FB-40D7-B56A-849A51B8AF5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8" t="5907" r="10029" b="18759"/>
          <a:stretch/>
        </p:blipFill>
        <p:spPr>
          <a:xfrm>
            <a:off x="663582" y="642435"/>
            <a:ext cx="3795728" cy="354098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256" y="1751584"/>
            <a:ext cx="4210390" cy="1302889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5520403" y="3218821"/>
            <a:ext cx="4510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4000" b="1" dirty="0">
                <a:solidFill>
                  <a:srgbClr val="008DFF"/>
                </a:solidFill>
                <a:latin typeface="苹方 粗体" panose="020B0600000000000000" pitchFamily="34" charset="-122"/>
                <a:ea typeface="苹方 粗体" panose="020B0600000000000000" pitchFamily="34" charset="-122"/>
                <a:cs typeface="Yuanti SC" charset="-122"/>
              </a:rPr>
              <a:t>深度强化学习</a:t>
            </a:r>
          </a:p>
        </p:txBody>
      </p:sp>
      <p:sp>
        <p:nvSpPr>
          <p:cNvPr id="10" name="椭圆 9"/>
          <p:cNvSpPr/>
          <p:nvPr userDrawn="1"/>
        </p:nvSpPr>
        <p:spPr>
          <a:xfrm>
            <a:off x="4763256" y="4000242"/>
            <a:ext cx="183174" cy="183174"/>
          </a:xfrm>
          <a:prstGeom prst="ellipse">
            <a:avLst/>
          </a:prstGeom>
          <a:solidFill>
            <a:srgbClr val="008DFF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连接符 8"/>
          <p:cNvCxnSpPr/>
          <p:nvPr userDrawn="1"/>
        </p:nvCxnSpPr>
        <p:spPr>
          <a:xfrm flipV="1">
            <a:off x="4854843" y="4091055"/>
            <a:ext cx="5795987" cy="774"/>
          </a:xfrm>
          <a:prstGeom prst="line">
            <a:avLst/>
          </a:prstGeom>
          <a:ln w="57150">
            <a:solidFill>
              <a:srgbClr val="008DF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矩形 15"/>
          <p:cNvSpPr/>
          <p:nvPr userDrawn="1"/>
        </p:nvSpPr>
        <p:spPr>
          <a:xfrm>
            <a:off x="174171" y="136525"/>
            <a:ext cx="12017829" cy="6721475"/>
          </a:xfrm>
          <a:prstGeom prst="rect">
            <a:avLst/>
          </a:prstGeom>
          <a:noFill/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0" y="21771"/>
            <a:ext cx="12003314" cy="6691086"/>
          </a:xfrm>
          <a:prstGeom prst="rect">
            <a:avLst/>
          </a:prstGeom>
          <a:noFill/>
          <a:ln w="57150" cap="flat" cmpd="sng" algn="ctr">
            <a:solidFill>
              <a:srgbClr val="00A9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932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1" y="6581000"/>
            <a:ext cx="6194737" cy="28343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36936" y="1558173"/>
            <a:ext cx="10515600" cy="4351338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文本框 7"/>
          <p:cNvSpPr txBox="1"/>
          <p:nvPr userDrawn="1"/>
        </p:nvSpPr>
        <p:spPr>
          <a:xfrm>
            <a:off x="1442970" y="6611779"/>
            <a:ext cx="33087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深度强化学习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6194736" y="6580999"/>
            <a:ext cx="5997264" cy="283439"/>
          </a:xfrm>
          <a:prstGeom prst="rect">
            <a:avLst/>
          </a:prstGeom>
          <a:solidFill>
            <a:srgbClr val="00A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8044107" y="6596389"/>
            <a:ext cx="41478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滴滴学院</a:t>
            </a:r>
            <a:r>
              <a:rPr lang="en-US" altLang="zh-CN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-CTO</a:t>
            </a: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线支持中心     大数据技术部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22" y="638089"/>
            <a:ext cx="2251008" cy="6965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2" y="62026"/>
            <a:ext cx="1417814" cy="139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03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1" y="6581000"/>
            <a:ext cx="6194737" cy="28343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7592" y="557167"/>
            <a:ext cx="7468673" cy="722514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36936" y="1558173"/>
            <a:ext cx="10515600" cy="4351338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1" y="342901"/>
            <a:ext cx="334850" cy="115104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 defTabSz="914354"/>
            <a:endParaRPr lang="zh-CN" altLang="en-US" sz="1867">
              <a:solidFill>
                <a:srgbClr val="E7E6E6">
                  <a:lumMod val="50000"/>
                </a:srgbClr>
              </a:solidFill>
              <a:latin typeface="Calibri"/>
              <a:ea typeface="宋体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1442970" y="6611779"/>
            <a:ext cx="33087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深度强化学习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6194736" y="6581000"/>
            <a:ext cx="5997264" cy="277000"/>
          </a:xfrm>
          <a:prstGeom prst="rect">
            <a:avLst/>
          </a:prstGeom>
          <a:solidFill>
            <a:srgbClr val="00A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8044107" y="6596389"/>
            <a:ext cx="44389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滴滴学院</a:t>
            </a:r>
            <a:r>
              <a:rPr lang="en-US" altLang="zh-CN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-CTO</a:t>
            </a: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支持中心     大数据技术部</a:t>
            </a: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477592" y="1306573"/>
            <a:ext cx="9265024" cy="0"/>
          </a:xfrm>
          <a:prstGeom prst="line">
            <a:avLst/>
          </a:prstGeom>
          <a:ln w="38100">
            <a:solidFill>
              <a:srgbClr val="00A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992" y="673613"/>
            <a:ext cx="2251008" cy="6965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622" y="97550"/>
            <a:ext cx="1417814" cy="139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7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面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1"/>
          <p:cNvSpPr>
            <a:spLocks noGrp="1"/>
          </p:cNvSpPr>
          <p:nvPr>
            <p:ph type="title" hasCustomPrompt="1"/>
          </p:nvPr>
        </p:nvSpPr>
        <p:spPr>
          <a:xfrm>
            <a:off x="1302572" y="1876926"/>
            <a:ext cx="10058400" cy="116524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600">
                <a:latin typeface="FZLanTingHeiS-DB1-GB" charset="0"/>
                <a:ea typeface="FZLanTingHeiS-DB1-GB" charset="0"/>
                <a:cs typeface="FZLanTingHeiS-DB1-GB" charset="0"/>
              </a:defRPr>
            </a:lvl1pPr>
          </a:lstStyle>
          <a:p>
            <a:r>
              <a:rPr kumimoji="1" lang="zh-CN" altLang="en-US" dirty="0"/>
              <a:t>滴滴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模板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1430909" y="3208338"/>
            <a:ext cx="9930064" cy="593725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2"/>
                </a:solidFill>
                <a:latin typeface="方正兰亭细黑简体" panose="02000000000000000000" pitchFamily="2" charset="-122"/>
                <a:ea typeface="方正兰亭细黑简体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我是副标题点缀的一些小字或刁刁的英文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1430908" y="3968234"/>
            <a:ext cx="1296250" cy="481848"/>
          </a:xfrm>
        </p:spPr>
        <p:txBody>
          <a:bodyPr>
            <a:normAutofit/>
          </a:bodyPr>
          <a:lstStyle>
            <a:lvl1pPr>
              <a:defRPr sz="2000" b="1" i="0">
                <a:solidFill>
                  <a:schemeClr val="tx1"/>
                </a:solidFill>
                <a:latin typeface="方正兰亭细黑简体" panose="02000000000000000000" pitchFamily="2" charset="-122"/>
                <a:ea typeface="方正兰亭细黑简体" panose="02000000000000000000" pitchFamily="2" charset="-122"/>
                <a:cs typeface="方正兰亭细黑简体" panose="020000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阿翔仔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2727158" y="3968234"/>
            <a:ext cx="2679700" cy="481848"/>
          </a:xfrm>
        </p:spPr>
        <p:txBody>
          <a:bodyPr/>
          <a:lstStyle>
            <a:lvl1pPr>
              <a:defRPr b="1" i="0">
                <a:solidFill>
                  <a:schemeClr val="tx2"/>
                </a:solidFill>
                <a:latin typeface="方正兰亭细黑简体" panose="02000000000000000000" pitchFamily="2" charset="-122"/>
                <a:ea typeface="方正兰亭细黑简体" panose="02000000000000000000" pitchFamily="2" charset="-122"/>
                <a:cs typeface="方正兰亭细黑简体" panose="02000000000000000000" pitchFamily="2" charset="-122"/>
              </a:defRPr>
            </a:lvl1pPr>
          </a:lstStyle>
          <a:p>
            <a:pPr lvl="0"/>
            <a:r>
              <a:rPr kumimoji="1" lang="en-US" altLang="zh-CN" dirty="0"/>
              <a:t>2015/09/09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362" y="6135686"/>
            <a:ext cx="1076034" cy="35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350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方正兰亭细黑简体" panose="02000000000000000000" pitchFamily="2" charset="-122"/>
              <a:ea typeface="方正兰亭细黑简体" panose="02000000000000000000" pitchFamily="2" charset="-122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5119"/>
          </a:xfrm>
          <a:prstGeom prst="rect">
            <a:avLst/>
          </a:prstGeom>
        </p:spPr>
        <p:txBody>
          <a:bodyPr/>
          <a:lstStyle>
            <a:lvl1pPr>
              <a:defRPr>
                <a:latin typeface="方正兰亭细黑简体" panose="02000000000000000000" pitchFamily="2" charset="-122"/>
                <a:ea typeface="方正兰亭细黑简体" panose="02000000000000000000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527858"/>
            <a:ext cx="10058401" cy="434123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2911"/>
            <a:ext cx="12192000" cy="78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23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BF3E12-FF28-42C9-A7E5-8389251D3F4F}" type="datetimeFigureOut">
              <a:rPr lang="zh-CN" altLang="en-US" smtClean="0"/>
              <a:t>2020/1/7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BA678-92FB-40D7-B56A-849A51B8AF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566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1" r:id="rId3"/>
    <p:sldLayoutId id="2147483650" r:id="rId4"/>
    <p:sldLayoutId id="2147483665" r:id="rId5"/>
    <p:sldLayoutId id="214748366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tiff"/><Relationship Id="rId4" Type="http://schemas.openxmlformats.org/officeDocument/2006/relationships/image" Target="../media/image26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ai/baselines/tree/master/baselines/gai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0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younx/VirtualTaobao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0896" y="1737525"/>
            <a:ext cx="10058400" cy="1165241"/>
          </a:xfrm>
        </p:spPr>
        <p:txBody>
          <a:bodyPr/>
          <a:lstStyle/>
          <a:p>
            <a:r>
              <a:rPr kumimoji="1" lang="en-US" altLang="zh-CN" sz="4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Virtual Environment</a:t>
            </a:r>
            <a:r>
              <a:rPr kumimoji="1" lang="zh-CN" altLang="en-US" sz="4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论文分享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8901811" y="4962522"/>
            <a:ext cx="10158741" cy="10562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800" b="0" dirty="0">
                <a:latin typeface="Helvetica Light" charset="0"/>
                <a:ea typeface="Helvetica Light" charset="0"/>
                <a:cs typeface="Helvetica Light" charset="0"/>
              </a:rPr>
              <a:t>高一军</a:t>
            </a:r>
            <a:endParaRPr lang="en-US" altLang="zh-CN" sz="1800" b="0" dirty="0">
              <a:latin typeface="Helvetica Light" charset="0"/>
              <a:ea typeface="Helvetica Light" charset="0"/>
              <a:cs typeface="Helvetica Light" charset="0"/>
            </a:endParaRPr>
          </a:p>
          <a:p>
            <a:pPr marL="0" indent="0">
              <a:buNone/>
            </a:pPr>
            <a:r>
              <a:rPr lang="en-US" altLang="zh-CN" sz="1800" b="0" dirty="0">
                <a:latin typeface="Helvetica Light" charset="0"/>
                <a:ea typeface="Helvetica Light" charset="0"/>
                <a:cs typeface="Helvetica Light" charset="0"/>
              </a:rPr>
              <a:t>2020</a:t>
            </a:r>
            <a:r>
              <a:rPr lang="zh-CN" altLang="en-US" sz="1800" b="0" dirty="0">
                <a:latin typeface="Helvetica Light" charset="0"/>
                <a:ea typeface="Helvetica Light" charset="0"/>
                <a:cs typeface="Helvetica Light" charset="0"/>
              </a:rPr>
              <a:t>年</a:t>
            </a:r>
            <a:r>
              <a:rPr lang="en-US" altLang="zh-CN" sz="1800" b="0" dirty="0">
                <a:latin typeface="Helvetica Light" charset="0"/>
                <a:ea typeface="Helvetica Light" charset="0"/>
                <a:cs typeface="Helvetica Light" charset="0"/>
              </a:rPr>
              <a:t>01</a:t>
            </a:r>
            <a:r>
              <a:rPr lang="zh-CN" altLang="en-US" sz="1800" b="0" dirty="0">
                <a:latin typeface="Helvetica Light" charset="0"/>
                <a:ea typeface="Helvetica Light" charset="0"/>
                <a:cs typeface="Helvetica Light" charset="0"/>
              </a:rPr>
              <a:t>月</a:t>
            </a:r>
            <a:r>
              <a:rPr lang="en-US" altLang="zh-CN" sz="1800" b="0" dirty="0">
                <a:latin typeface="Helvetica Light" charset="0"/>
                <a:ea typeface="Helvetica Light" charset="0"/>
                <a:cs typeface="Helvetica Light" charset="0"/>
              </a:rPr>
              <a:t>07</a:t>
            </a:r>
            <a:r>
              <a:rPr lang="zh-CN" altLang="en-US" sz="1800" b="0" dirty="0">
                <a:latin typeface="Helvetica Light" charset="0"/>
                <a:ea typeface="Helvetica Light" charset="0"/>
                <a:cs typeface="Helvetica Light" charset="0"/>
              </a:rPr>
              <a:t>日</a:t>
            </a:r>
            <a:endParaRPr lang="en-US" altLang="zh-CN" sz="1800" b="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9" t="24977" r="7818" b="27230"/>
          <a:stretch/>
        </p:blipFill>
        <p:spPr>
          <a:xfrm>
            <a:off x="10083450" y="6018756"/>
            <a:ext cx="1352811" cy="53861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66992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A1AFAD0B-7BFA-6E4A-A4FF-C83B65CE2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712" y="6305859"/>
            <a:ext cx="9462847" cy="40684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" altLang="zh-CN" dirty="0"/>
              <a:t>Virtual-Taobao: Virtualizing Real-world Online Retail Environment for Reinforcement Learning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AF7C126-14E9-DB45-A6FE-43A62123917E}"/>
              </a:ext>
            </a:extLst>
          </p:cNvPr>
          <p:cNvSpPr txBox="1">
            <a:spLocks/>
          </p:cNvSpPr>
          <p:nvPr/>
        </p:nvSpPr>
        <p:spPr>
          <a:xfrm>
            <a:off x="456932" y="257237"/>
            <a:ext cx="10058400" cy="75511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FZLanTingHeiS-DB1-GB" charset="0"/>
                <a:ea typeface="FZLanTingHeiS-DB1-GB" charset="0"/>
                <a:cs typeface="FZLanTingHeiS-DB1-GB" charset="0"/>
              </a:defRPr>
            </a:lvl1pPr>
          </a:lstStyle>
          <a:p>
            <a:r>
              <a:rPr lang="en-US" altLang="zh-CN" sz="3200" dirty="0">
                <a:latin typeface="Calibri" charset="0"/>
                <a:ea typeface="Calibri" charset="0"/>
                <a:cs typeface="Calibri" charset="0"/>
              </a:rPr>
              <a:t>2.2</a:t>
            </a:r>
            <a:r>
              <a:rPr lang="zh-CN" altLang="en-US" sz="3200" dirty="0">
                <a:latin typeface="Calibri" charset="0"/>
                <a:ea typeface="Calibri" charset="0"/>
                <a:cs typeface="Calibri" charset="0"/>
              </a:rPr>
              <a:t> 虚拟淘宝</a:t>
            </a:r>
            <a:endParaRPr lang="en-US" altLang="zh-CN" sz="3200" dirty="0">
              <a:latin typeface="Calibri" charset="0"/>
              <a:ea typeface="Calibri" charset="0"/>
              <a:cs typeface="Calibri" charset="0"/>
            </a:endParaRPr>
          </a:p>
          <a:p>
            <a:endParaRPr lang="en-US" sz="3200" dirty="0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787E94D-D373-6A46-9492-496B52699E4B}"/>
              </a:ext>
            </a:extLst>
          </p:cNvPr>
          <p:cNvGrpSpPr/>
          <p:nvPr/>
        </p:nvGrpSpPr>
        <p:grpSpPr>
          <a:xfrm>
            <a:off x="1467391" y="797600"/>
            <a:ext cx="8330589" cy="5407555"/>
            <a:chOff x="4248691" y="403900"/>
            <a:chExt cx="8330589" cy="540755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54E8212-42DF-E642-9D80-4CC2A54BB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48691" y="2703575"/>
              <a:ext cx="8330589" cy="3107880"/>
            </a:xfrm>
            <a:prstGeom prst="rect">
              <a:avLst/>
            </a:prstGeom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F0B11EE2-6A2C-9241-B482-D22F8552A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48691" y="403900"/>
              <a:ext cx="6004961" cy="2656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9658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36" y="5616461"/>
            <a:ext cx="1930400" cy="85699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B562E22-3213-3E40-A34D-1BDEA339BAF9}"/>
              </a:ext>
            </a:extLst>
          </p:cNvPr>
          <p:cNvSpPr txBox="1">
            <a:spLocks/>
          </p:cNvSpPr>
          <p:nvPr/>
        </p:nvSpPr>
        <p:spPr>
          <a:xfrm>
            <a:off x="860531" y="528695"/>
            <a:ext cx="10058400" cy="7551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兰亭细黑简体" panose="02000000000000000000" pitchFamily="2" charset="-122"/>
                <a:ea typeface="方正兰亭细黑简体" panose="02000000000000000000" pitchFamily="2" charset="-122"/>
                <a:cs typeface="+mj-cs"/>
              </a:defRPr>
            </a:lvl1pPr>
          </a:lstStyle>
          <a:p>
            <a:r>
              <a:rPr lang="en-US" altLang="zh-CN" sz="3200" dirty="0">
                <a:latin typeface="Calibri" charset="0"/>
                <a:ea typeface="Calibri" charset="0"/>
                <a:cs typeface="Calibri" charset="0"/>
              </a:rPr>
              <a:t>2.3</a:t>
            </a:r>
            <a:r>
              <a:rPr lang="zh-CN" altLang="en-US" sz="3200" dirty="0">
                <a:latin typeface="Calibri" charset="0"/>
                <a:ea typeface="Calibri" charset="0"/>
                <a:cs typeface="Calibri" charset="0"/>
              </a:rPr>
              <a:t> 司机补贴模拟系统</a:t>
            </a:r>
            <a:endParaRPr lang="en-US" sz="3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0FF32AAD-77EA-BF49-B678-4BB7CE691F7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6502D645-CCBF-CE4C-A882-1CEA22A1B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84" y="1266084"/>
            <a:ext cx="10709602" cy="526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93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231" y="1283814"/>
            <a:ext cx="9888748" cy="5050393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36" y="5616461"/>
            <a:ext cx="1930400" cy="85699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B562E22-3213-3E40-A34D-1BDEA339BAF9}"/>
              </a:ext>
            </a:extLst>
          </p:cNvPr>
          <p:cNvSpPr txBox="1">
            <a:spLocks/>
          </p:cNvSpPr>
          <p:nvPr/>
        </p:nvSpPr>
        <p:spPr>
          <a:xfrm>
            <a:off x="860531" y="528695"/>
            <a:ext cx="10058400" cy="7551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方正兰亭细黑简体" panose="02000000000000000000" pitchFamily="2" charset="-122"/>
                <a:ea typeface="方正兰亭细黑简体" panose="02000000000000000000" pitchFamily="2" charset="-122"/>
                <a:cs typeface="+mj-cs"/>
              </a:defRPr>
            </a:lvl1pPr>
          </a:lstStyle>
          <a:p>
            <a:r>
              <a:rPr lang="en-US" altLang="zh-CN" sz="3200" dirty="0">
                <a:latin typeface="Calibri" charset="0"/>
                <a:ea typeface="Calibri" charset="0"/>
                <a:cs typeface="Calibri" charset="0"/>
              </a:rPr>
              <a:t>2.3</a:t>
            </a:r>
            <a:r>
              <a:rPr lang="zh-CN" altLang="en-US" sz="3200" dirty="0">
                <a:latin typeface="Calibri" charset="0"/>
                <a:ea typeface="Calibri" charset="0"/>
                <a:cs typeface="Calibri" charset="0"/>
              </a:rPr>
              <a:t> 司机补贴模拟系统</a:t>
            </a:r>
            <a:endParaRPr lang="en-US" sz="32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704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42051"/>
            <a:ext cx="10058400" cy="755119"/>
          </a:xfrm>
        </p:spPr>
        <p:txBody>
          <a:bodyPr/>
          <a:lstStyle/>
          <a:p>
            <a:r>
              <a:rPr lang="en-US" altLang="zh-CN" sz="3200" dirty="0">
                <a:latin typeface="Calibri" charset="0"/>
                <a:ea typeface="Calibri" charset="0"/>
                <a:cs typeface="Calibri" charset="0"/>
              </a:rPr>
              <a:t>2.3</a:t>
            </a:r>
            <a:r>
              <a:rPr lang="zh-CN" altLang="en-US" sz="3200" dirty="0">
                <a:latin typeface="Calibri" charset="0"/>
                <a:ea typeface="Calibri" charset="0"/>
                <a:cs typeface="Calibri" charset="0"/>
              </a:rPr>
              <a:t> 司机补贴模拟系统</a:t>
            </a:r>
            <a:endParaRPr lang="en-US" sz="3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325996"/>
            <a:ext cx="10058401" cy="4341236"/>
          </a:xfrm>
        </p:spPr>
        <p:txBody>
          <a:bodyPr/>
          <a:lstStyle/>
          <a:p>
            <a:r>
              <a:rPr lang="zh-CN" altLang="en-US" sz="2000" dirty="0">
                <a:solidFill>
                  <a:srgbClr val="FF9300"/>
                </a:solidFill>
              </a:rPr>
              <a:t>多智能体模仿学习和环境重构</a:t>
            </a:r>
            <a:endParaRPr lang="en-US" altLang="zh-CN" sz="2000" dirty="0">
              <a:solidFill>
                <a:srgbClr val="FF9300"/>
              </a:solidFill>
            </a:endParaRPr>
          </a:p>
          <a:p>
            <a:r>
              <a:rPr lang="zh-CN" altLang="en-US" dirty="0"/>
              <a:t>将隐藏环境视为隐藏环境策略，构建</a:t>
            </a:r>
            <a:r>
              <a:rPr lang="zh-CN" altLang="en-US" dirty="0">
                <a:solidFill>
                  <a:srgbClr val="FF0000"/>
                </a:solidFill>
              </a:rPr>
              <a:t>司机</a:t>
            </a:r>
            <a:r>
              <a:rPr lang="en-US" altLang="zh-CN" dirty="0">
                <a:solidFill>
                  <a:srgbClr val="FF0000"/>
                </a:solidFill>
              </a:rPr>
              <a:t>-</a:t>
            </a:r>
            <a:r>
              <a:rPr lang="zh-CN" altLang="en-US" dirty="0">
                <a:solidFill>
                  <a:srgbClr val="FF0000"/>
                </a:solidFill>
              </a:rPr>
              <a:t>平台策略</a:t>
            </a:r>
            <a:r>
              <a:rPr lang="en-US" altLang="zh-CN" dirty="0">
                <a:solidFill>
                  <a:srgbClr val="FF0000"/>
                </a:solidFill>
              </a:rPr>
              <a:t>-</a:t>
            </a:r>
            <a:r>
              <a:rPr lang="zh-CN" altLang="en-US" dirty="0">
                <a:solidFill>
                  <a:srgbClr val="FF0000"/>
                </a:solidFill>
              </a:rPr>
              <a:t>外部环境</a:t>
            </a:r>
            <a:r>
              <a:rPr lang="zh-CN" altLang="en-US" dirty="0"/>
              <a:t>三个智能体，模拟司机行为，优化平台补贴策略。</a:t>
            </a:r>
            <a:endParaRPr lang="en-US" altLang="zh-CN" dirty="0"/>
          </a:p>
          <a:p>
            <a:r>
              <a:rPr lang="zh-CN" altLang="en-US" dirty="0"/>
              <a:t>有效预测未来</a:t>
            </a:r>
            <a:r>
              <a:rPr lang="zh-CN" altLang="en-US" dirty="0">
                <a:solidFill>
                  <a:srgbClr val="FF0000"/>
                </a:solidFill>
              </a:rPr>
              <a:t>变化趋势</a:t>
            </a:r>
            <a:r>
              <a:rPr lang="zh-CN" altLang="en-US" dirty="0"/>
              <a:t>，考虑外部环境变化和竞争因素，来</a:t>
            </a:r>
            <a:r>
              <a:rPr lang="zh-CN" altLang="en-US" dirty="0">
                <a:solidFill>
                  <a:srgbClr val="FF0000"/>
                </a:solidFill>
              </a:rPr>
              <a:t>提前迭代</a:t>
            </a:r>
            <a:r>
              <a:rPr lang="zh-CN" altLang="en-US" dirty="0"/>
              <a:t>当前策略，</a:t>
            </a:r>
            <a:r>
              <a:rPr lang="zh-CN" altLang="en-US" dirty="0">
                <a:solidFill>
                  <a:srgbClr val="FF0000"/>
                </a:solidFill>
              </a:rPr>
              <a:t>防止平台损失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704" y="5750222"/>
            <a:ext cx="744728" cy="8427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750" y="2642321"/>
            <a:ext cx="8979682" cy="367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8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96F763-8F5E-4646-BEE9-324110E25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4000" dirty="0"/>
              <a:t>3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environment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reconstruction</a:t>
            </a:r>
            <a:r>
              <a:rPr kumimoji="1" lang="zh-CN" altLang="en-US" sz="4000" dirty="0"/>
              <a:t>解读</a:t>
            </a:r>
            <a:br>
              <a:rPr kumimoji="1" lang="en" altLang="zh-CN" dirty="0"/>
            </a:b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B69385-2E5D-A248-9439-846C4D4605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064306"/>
            <a:ext cx="10058401" cy="4341236"/>
          </a:xfrm>
        </p:spPr>
        <p:txBody>
          <a:bodyPr>
            <a:normAutofit/>
          </a:bodyPr>
          <a:lstStyle/>
          <a:p>
            <a:r>
              <a:rPr kumimoji="1" lang="zh-CN" altLang="en-US" sz="2000" dirty="0"/>
              <a:t>背景知识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r>
              <a:rPr kumimoji="1" lang="en-US" altLang="zh-CN" sz="2000" dirty="0"/>
              <a:t>DEMER</a:t>
            </a:r>
            <a:r>
              <a:rPr kumimoji="1" lang="zh-CN" altLang="en-US" sz="2000" dirty="0"/>
              <a:t>算法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r>
              <a:rPr kumimoji="1" lang="zh-CN" altLang="en-US" sz="2000" dirty="0"/>
              <a:t>冲单奖应用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r>
              <a:rPr kumimoji="1" lang="zh-CN" altLang="en-US" sz="2000" dirty="0"/>
              <a:t>实验分析</a:t>
            </a:r>
            <a:endParaRPr kumimoji="1"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48062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454043"/>
            <a:ext cx="10058400" cy="755119"/>
          </a:xfrm>
        </p:spPr>
        <p:txBody>
          <a:bodyPr/>
          <a:lstStyle/>
          <a:p>
            <a:r>
              <a:rPr lang="en-US" altLang="zh-CN" sz="3200" dirty="0">
                <a:latin typeface="Calibri" charset="0"/>
                <a:ea typeface="Calibri" charset="0"/>
                <a:cs typeface="Calibri" charset="0"/>
              </a:rPr>
              <a:t>3.1</a:t>
            </a:r>
            <a:r>
              <a:rPr lang="zh-CN" altLang="en-US" sz="3200" dirty="0">
                <a:latin typeface="Calibri" charset="0"/>
                <a:ea typeface="Calibri" charset="0"/>
                <a:cs typeface="Calibri" charset="0"/>
              </a:rPr>
              <a:t> 背景方法论</a:t>
            </a:r>
            <a:endParaRPr lang="en-US" sz="3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454706"/>
            <a:ext cx="10058401" cy="4341236"/>
          </a:xfrm>
        </p:spPr>
        <p:txBody>
          <a:bodyPr/>
          <a:lstStyle/>
          <a:p>
            <a:r>
              <a:rPr lang="zh-CN" altLang="en-US" sz="2000" dirty="0"/>
              <a:t>模仿学习</a:t>
            </a:r>
            <a:r>
              <a:rPr lang="en-US" altLang="zh-CN" sz="2000" dirty="0"/>
              <a:t>Imitation</a:t>
            </a:r>
            <a:r>
              <a:rPr lang="zh-CN" altLang="en-US" sz="2000" dirty="0"/>
              <a:t> </a:t>
            </a:r>
            <a:r>
              <a:rPr lang="en-US" altLang="zh-CN" sz="2000" dirty="0"/>
              <a:t>Learning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altLang="zh-CN" sz="2000" dirty="0"/>
              <a:t>Confounding</a:t>
            </a:r>
            <a:r>
              <a:rPr lang="zh-CN" altLang="en-US" sz="2000" dirty="0"/>
              <a:t> </a:t>
            </a:r>
            <a:r>
              <a:rPr lang="en-US" altLang="zh-CN" sz="2000" dirty="0"/>
              <a:t>reinforcement</a:t>
            </a:r>
            <a:r>
              <a:rPr lang="zh-CN" altLang="en-US" sz="2000" dirty="0"/>
              <a:t> </a:t>
            </a:r>
            <a:r>
              <a:rPr lang="en-US" altLang="zh-CN" sz="2000" dirty="0"/>
              <a:t>learning</a:t>
            </a:r>
            <a:r>
              <a:rPr lang="zh-CN" altLang="en-US" sz="2000" dirty="0"/>
              <a:t>：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644" y="1953327"/>
            <a:ext cx="8269428" cy="201813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FBDFDC3-EC57-124B-978E-94404E8400FF}"/>
              </a:ext>
            </a:extLst>
          </p:cNvPr>
          <p:cNvSpPr txBox="1"/>
          <p:nvPr/>
        </p:nvSpPr>
        <p:spPr>
          <a:xfrm>
            <a:off x="1450644" y="4927600"/>
            <a:ext cx="8391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/>
              <a:t>Confounder </a:t>
            </a:r>
            <a:r>
              <a:rPr lang="en-US" altLang="zh-CN" dirty="0"/>
              <a:t>:</a:t>
            </a:r>
            <a:r>
              <a:rPr lang="en" altLang="zh-CN" dirty="0"/>
              <a:t> the state is a confounder between the action and the reward.</a:t>
            </a:r>
          </a:p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BD0596B-35DD-384A-BF61-BD5E853F8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3909" y="3971461"/>
            <a:ext cx="2110363" cy="195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27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77644" y="1315006"/>
            <a:ext cx="10058401" cy="4341236"/>
          </a:xfrm>
        </p:spPr>
        <p:txBody>
          <a:bodyPr/>
          <a:lstStyle/>
          <a:p>
            <a:r>
              <a:rPr lang="zh-CN" altLang="en-US" sz="2000" dirty="0"/>
              <a:t>对抗生成网络 </a:t>
            </a:r>
            <a:r>
              <a:rPr lang="en-US" altLang="zh-CN" sz="2000" dirty="0"/>
              <a:t>GAN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zh-CN" altLang="en-US" sz="2000" dirty="0"/>
              <a:t>对抗生成模仿学习 </a:t>
            </a:r>
            <a:r>
              <a:rPr lang="en-US" altLang="zh-CN" sz="2000" dirty="0"/>
              <a:t>GAIL</a:t>
            </a:r>
            <a:r>
              <a:rPr lang="zh-CN" altLang="en-US" sz="2000" dirty="0"/>
              <a:t>：</a:t>
            </a:r>
            <a:endParaRPr lang="en-US" sz="2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D6EAAB4-9539-1A4C-852E-B1B31D51F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54043"/>
            <a:ext cx="10058400" cy="755119"/>
          </a:xfrm>
        </p:spPr>
        <p:txBody>
          <a:bodyPr/>
          <a:lstStyle/>
          <a:p>
            <a:r>
              <a:rPr lang="en-US" altLang="zh-CN" sz="3200" dirty="0">
                <a:latin typeface="Calibri" charset="0"/>
                <a:ea typeface="Calibri" charset="0"/>
                <a:cs typeface="Calibri" charset="0"/>
              </a:rPr>
              <a:t>3.1</a:t>
            </a:r>
            <a:r>
              <a:rPr lang="zh-CN" altLang="en-US" sz="3200" dirty="0">
                <a:latin typeface="Calibri" charset="0"/>
                <a:ea typeface="Calibri" charset="0"/>
                <a:cs typeface="Calibri" charset="0"/>
              </a:rPr>
              <a:t> 背景方法论</a:t>
            </a:r>
            <a:endParaRPr lang="en-US" sz="32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837FE25-C2F4-5F4B-B028-4F46C143D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644" y="2059846"/>
            <a:ext cx="8882076" cy="155752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600AB4B-7A59-1E42-B919-974386F1A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0230" y="4606386"/>
            <a:ext cx="6032500" cy="11557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95656C1-D754-8C4C-91B8-8FC3FB7E0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932" y="5762086"/>
            <a:ext cx="6159500" cy="8001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85752DD-20DA-8C44-B154-DEA6097B9BC7}"/>
              </a:ext>
            </a:extLst>
          </p:cNvPr>
          <p:cNvSpPr/>
          <p:nvPr/>
        </p:nvSpPr>
        <p:spPr>
          <a:xfrm>
            <a:off x="671070" y="6401082"/>
            <a:ext cx="84716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/>
              <a:t>Infinite Time Horizon Maximum Causal Entropy Inverse Reinforcement Learning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3502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D6EAAB4-9539-1A4C-852E-B1B31D51F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54043"/>
            <a:ext cx="10058400" cy="755119"/>
          </a:xfrm>
        </p:spPr>
        <p:txBody>
          <a:bodyPr/>
          <a:lstStyle/>
          <a:p>
            <a:r>
              <a:rPr lang="en-US" altLang="zh-CN" sz="3200" dirty="0">
                <a:latin typeface="Calibri" charset="0"/>
                <a:ea typeface="Calibri" charset="0"/>
                <a:cs typeface="Calibri" charset="0"/>
              </a:rPr>
              <a:t>3.1</a:t>
            </a:r>
            <a:r>
              <a:rPr lang="zh-CN" altLang="en-US" sz="3200" dirty="0">
                <a:latin typeface="Calibri" charset="0"/>
                <a:ea typeface="Calibri" charset="0"/>
                <a:cs typeface="Calibri" charset="0"/>
              </a:rPr>
              <a:t> 背景方法论</a:t>
            </a:r>
            <a:endParaRPr lang="en-US" sz="3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FA5BC58-4F57-2948-8E8E-DB8733B0BC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1454706"/>
            <a:ext cx="10058401" cy="589994"/>
          </a:xfrm>
        </p:spPr>
        <p:txBody>
          <a:bodyPr/>
          <a:lstStyle/>
          <a:p>
            <a:r>
              <a:rPr lang="en" altLang="zh-CN" sz="2000" dirty="0"/>
              <a:t>Inverse RL</a:t>
            </a:r>
            <a:endParaRPr lang="en-US" sz="2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8A62D1E-66F9-FE4B-BA37-53962F7E07B1}"/>
              </a:ext>
            </a:extLst>
          </p:cNvPr>
          <p:cNvSpPr txBox="1">
            <a:spLocks/>
          </p:cNvSpPr>
          <p:nvPr/>
        </p:nvSpPr>
        <p:spPr>
          <a:xfrm>
            <a:off x="1186180" y="2044700"/>
            <a:ext cx="10058401" cy="5899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" sz="2000" dirty="0"/>
              <a:t>模仿</a:t>
            </a:r>
            <a:r>
              <a:rPr lang="zh-CN" altLang="en-US" sz="2000" dirty="0"/>
              <a:t>学习</a:t>
            </a:r>
            <a:r>
              <a:rPr lang="en-US" altLang="zh-CN" sz="2000" dirty="0"/>
              <a:t>(Imitation</a:t>
            </a:r>
            <a:r>
              <a:rPr lang="zh-CN" altLang="en-US" sz="2000" dirty="0"/>
              <a:t> </a:t>
            </a:r>
            <a:r>
              <a:rPr lang="en-US" altLang="zh-CN" sz="2000" dirty="0"/>
              <a:t>Learning)</a:t>
            </a:r>
            <a:r>
              <a:rPr lang="zh-CN" altLang="en-US" sz="2000" dirty="0"/>
              <a:t>，从专家示例的轨迹数据中学习。主要由</a:t>
            </a:r>
            <a:r>
              <a:rPr lang="en-US" altLang="zh-CN" sz="2000" dirty="0"/>
              <a:t>behavioral</a:t>
            </a:r>
            <a:r>
              <a:rPr lang="zh-CN" altLang="en-US" sz="2000" dirty="0"/>
              <a:t> </a:t>
            </a:r>
            <a:r>
              <a:rPr lang="en-US" altLang="zh-CN" sz="2000" dirty="0"/>
              <a:t>cloning</a:t>
            </a:r>
            <a:r>
              <a:rPr lang="zh-CN" altLang="en-US" sz="2000" dirty="0"/>
              <a:t> 和</a:t>
            </a:r>
            <a:r>
              <a:rPr lang="en-US" altLang="zh-CN" sz="2000" dirty="0"/>
              <a:t>inverse</a:t>
            </a:r>
            <a:r>
              <a:rPr lang="zh-CN" altLang="en-US" sz="2000" dirty="0"/>
              <a:t> </a:t>
            </a:r>
            <a:r>
              <a:rPr lang="en-US" altLang="zh-CN" sz="2000" dirty="0"/>
              <a:t>RL</a:t>
            </a:r>
            <a:r>
              <a:rPr lang="zh-CN" altLang="en-US" sz="2000" dirty="0"/>
              <a:t>。</a:t>
            </a:r>
            <a:endParaRPr lang="en-US" sz="2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C64EFD4-FE59-B24F-9EB4-DB680EEF1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298" y="3007238"/>
            <a:ext cx="6105952" cy="70116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8CD27B5-F7CB-EC4A-9C46-C2F72E144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298" y="3949965"/>
            <a:ext cx="6193264" cy="64345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D01B1D3-9F4E-CB43-99BD-104C6B7FA9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298" y="4834986"/>
            <a:ext cx="6032500" cy="115570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D261F0-1F86-9944-BED4-6379BB9E7ABB}"/>
              </a:ext>
            </a:extLst>
          </p:cNvPr>
          <p:cNvSpPr txBox="1">
            <a:spLocks/>
          </p:cNvSpPr>
          <p:nvPr/>
        </p:nvSpPr>
        <p:spPr>
          <a:xfrm>
            <a:off x="1808479" y="3239189"/>
            <a:ext cx="7094221" cy="589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/>
              <a:t>Inverse</a:t>
            </a:r>
            <a:r>
              <a:rPr lang="zh-CN" altLang="en-US" sz="2000" dirty="0"/>
              <a:t> </a:t>
            </a:r>
            <a:r>
              <a:rPr lang="en-US" altLang="zh-CN" sz="2000" dirty="0"/>
              <a:t>RL</a:t>
            </a:r>
            <a:r>
              <a:rPr lang="zh-CN" altLang="en-US" sz="2000" dirty="0"/>
              <a:t>：</a:t>
            </a:r>
            <a:endParaRPr lang="en-US" sz="2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DE75E66-301E-E743-A6AF-D83DA28AB361}"/>
              </a:ext>
            </a:extLst>
          </p:cNvPr>
          <p:cNvSpPr txBox="1">
            <a:spLocks/>
          </p:cNvSpPr>
          <p:nvPr/>
        </p:nvSpPr>
        <p:spPr>
          <a:xfrm>
            <a:off x="1808479" y="3976696"/>
            <a:ext cx="7094221" cy="589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/>
              <a:t>学徒学习：</a:t>
            </a:r>
            <a:endParaRPr lang="en-US" sz="2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2D261F0-1F86-9944-BED4-6379BB9E7ABB}"/>
              </a:ext>
            </a:extLst>
          </p:cNvPr>
          <p:cNvSpPr txBox="1">
            <a:spLocks/>
          </p:cNvSpPr>
          <p:nvPr/>
        </p:nvSpPr>
        <p:spPr>
          <a:xfrm>
            <a:off x="1808479" y="5023671"/>
            <a:ext cx="7094221" cy="589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GAIL</a:t>
            </a:r>
            <a:r>
              <a:rPr lang="zh-CN" altLang="en-US" dirty="0"/>
              <a:t>：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391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D6EAAB4-9539-1A4C-852E-B1B31D51F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54043"/>
            <a:ext cx="10058400" cy="755119"/>
          </a:xfrm>
        </p:spPr>
        <p:txBody>
          <a:bodyPr/>
          <a:lstStyle/>
          <a:p>
            <a:r>
              <a:rPr lang="en-US" altLang="zh-CN" sz="3200" dirty="0">
                <a:latin typeface="Calibri" charset="0"/>
                <a:ea typeface="Calibri" charset="0"/>
                <a:cs typeface="Calibri" charset="0"/>
              </a:rPr>
              <a:t>3.1</a:t>
            </a:r>
            <a:r>
              <a:rPr lang="zh-CN" altLang="en-US" sz="3200" dirty="0">
                <a:latin typeface="Calibri" charset="0"/>
                <a:ea typeface="Calibri" charset="0"/>
                <a:cs typeface="Calibri" charset="0"/>
              </a:rPr>
              <a:t> 背景方法论</a:t>
            </a:r>
            <a:endParaRPr lang="en-US" sz="3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FA5BC58-4F57-2948-8E8E-DB8733B0BC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1454706"/>
            <a:ext cx="10058401" cy="589994"/>
          </a:xfrm>
        </p:spPr>
        <p:txBody>
          <a:bodyPr/>
          <a:lstStyle/>
          <a:p>
            <a:r>
              <a:rPr lang="zh-CN" altLang="en-US" sz="2000" dirty="0"/>
              <a:t>对抗生成模仿学习 </a:t>
            </a:r>
            <a:r>
              <a:rPr lang="en-US" altLang="zh-CN" sz="2000" dirty="0"/>
              <a:t>GAIL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AE48075-A4EE-EE42-8330-E71BE57F9333}"/>
              </a:ext>
            </a:extLst>
          </p:cNvPr>
          <p:cNvSpPr txBox="1"/>
          <p:nvPr/>
        </p:nvSpPr>
        <p:spPr>
          <a:xfrm>
            <a:off x="1479550" y="6488668"/>
            <a:ext cx="6458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>
                <a:hlinkClick r:id="rId3"/>
              </a:rPr>
              <a:t>https://github.com/openai/baselines/tree/master/baselines/gail</a:t>
            </a:r>
            <a:endParaRPr kumimoji="1"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C17A406-7C7D-0641-82AE-9D4A3EF84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739" y="1209162"/>
            <a:ext cx="7326630" cy="480232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2B3AE45-D3BC-8140-8469-074670FFD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9550" y="1749703"/>
            <a:ext cx="101219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2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E42AF362-1733-1F42-823B-6A913FE99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600" y="730250"/>
            <a:ext cx="6375400" cy="55499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D6EAAB4-9539-1A4C-852E-B1B31D51F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9550" y="469526"/>
            <a:ext cx="10058400" cy="755119"/>
          </a:xfrm>
        </p:spPr>
        <p:txBody>
          <a:bodyPr/>
          <a:lstStyle/>
          <a:p>
            <a:r>
              <a:rPr lang="en-US" altLang="zh-CN" sz="3200" dirty="0">
                <a:latin typeface="Calibri" charset="0"/>
                <a:ea typeface="Calibri" charset="0"/>
                <a:cs typeface="Calibri" charset="0"/>
              </a:rPr>
              <a:t>3.2</a:t>
            </a:r>
            <a:r>
              <a:rPr lang="zh-CN" altLang="en-US" sz="3200" dirty="0">
                <a:latin typeface="Calibri" charset="0"/>
                <a:ea typeface="Calibri" charset="0"/>
                <a:cs typeface="Calibri" charset="0"/>
              </a:rPr>
              <a:t> 多智能体环境重建</a:t>
            </a:r>
            <a:endParaRPr lang="en-US" sz="32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9315183-1BE4-5940-96B5-DAEB42B46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618797"/>
            <a:ext cx="5308600" cy="7747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91F355D-EFE2-6845-94F8-D5F49A93F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2558145"/>
            <a:ext cx="5994400" cy="6096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4E12E53-4AB5-4148-92FF-B377D0C138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250" y="3212647"/>
            <a:ext cx="5270500" cy="15113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99CDD26-E693-CA49-A750-83765F50FE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750" y="4782002"/>
            <a:ext cx="5702300" cy="18923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1E03E85E-BD23-7146-A05C-842EECB3CD61}"/>
              </a:ext>
            </a:extLst>
          </p:cNvPr>
          <p:cNvSpPr txBox="1"/>
          <p:nvPr/>
        </p:nvSpPr>
        <p:spPr>
          <a:xfrm>
            <a:off x="800100" y="125730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构建生成器和判别器</a:t>
            </a:r>
          </a:p>
        </p:txBody>
      </p:sp>
    </p:spTree>
    <p:extLst>
      <p:ext uri="{BB962C8B-B14F-4D97-AF65-F5344CB8AC3E}">
        <p14:creationId xmlns:p14="http://schemas.microsoft.com/office/powerpoint/2010/main" val="3826684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403F13-6002-8841-A60F-814DC3D0B9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45565" y="2294446"/>
            <a:ext cx="9930064" cy="5937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虚拟环境应用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en-US" altLang="zh-CN" sz="2400" b="1" dirty="0">
              <a:solidFill>
                <a:schemeClr val="accent1">
                  <a:lumMod val="75000"/>
                </a:schemeClr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</a:rPr>
              <a:t>滴滴</a:t>
            </a:r>
            <a:r>
              <a:rPr kumimoji="1" lang="en-US" altLang="zh-CN" sz="2400" b="1" dirty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</a:rPr>
              <a:t>Environment</a:t>
            </a:r>
            <a:r>
              <a:rPr kumimoji="1" lang="zh-CN" altLang="en-US" sz="2400" b="1" dirty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</a:rPr>
              <a:t> </a:t>
            </a:r>
            <a:r>
              <a:rPr kumimoji="1" lang="en-US" altLang="zh-CN" sz="2400" b="1" dirty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</a:rPr>
              <a:t>Reconstruction</a:t>
            </a:r>
          </a:p>
          <a:p>
            <a:endParaRPr kumimoji="1" lang="en-US" altLang="zh-CN" sz="2400" b="1" dirty="0">
              <a:solidFill>
                <a:schemeClr val="accent1">
                  <a:lumMod val="75000"/>
                </a:schemeClr>
              </a:solidFill>
              <a:latin typeface="Lantinghei SC Demibold" charset="-122"/>
              <a:ea typeface="Lantinghei SC Demibold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</a:rPr>
              <a:t>讨论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B40D8EA-F040-8445-A96F-85B2D0886990}"/>
              </a:ext>
            </a:extLst>
          </p:cNvPr>
          <p:cNvSpPr txBox="1"/>
          <p:nvPr/>
        </p:nvSpPr>
        <p:spPr>
          <a:xfrm>
            <a:off x="1345565" y="1011936"/>
            <a:ext cx="18646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/>
              <a:t>一 目录</a:t>
            </a:r>
          </a:p>
        </p:txBody>
      </p:sp>
    </p:spTree>
    <p:extLst>
      <p:ext uri="{BB962C8B-B14F-4D97-AF65-F5344CB8AC3E}">
        <p14:creationId xmlns:p14="http://schemas.microsoft.com/office/powerpoint/2010/main" val="2832574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D6EAAB4-9539-1A4C-852E-B1B31D51F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54043"/>
            <a:ext cx="10058400" cy="755119"/>
          </a:xfrm>
        </p:spPr>
        <p:txBody>
          <a:bodyPr/>
          <a:lstStyle/>
          <a:p>
            <a:r>
              <a:rPr lang="en-US" altLang="zh-CN" sz="3200" dirty="0">
                <a:latin typeface="Calibri" charset="0"/>
                <a:ea typeface="Calibri" charset="0"/>
                <a:cs typeface="Calibri" charset="0"/>
              </a:rPr>
              <a:t>3.2</a:t>
            </a:r>
            <a:r>
              <a:rPr lang="zh-CN" altLang="en-US" sz="3200" dirty="0">
                <a:latin typeface="Calibri" charset="0"/>
                <a:ea typeface="Calibri" charset="0"/>
                <a:cs typeface="Calibri" charset="0"/>
              </a:rPr>
              <a:t> 多智能体环境重建</a:t>
            </a:r>
            <a:endParaRPr lang="en-US" sz="32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EB1A1AE-ABB6-474C-BABD-1735F340C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025" y="0"/>
            <a:ext cx="5875421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7CE342E-28B4-7A41-B887-CDD457757B83}"/>
              </a:ext>
            </a:extLst>
          </p:cNvPr>
          <p:cNvSpPr txBox="1"/>
          <p:nvPr/>
        </p:nvSpPr>
        <p:spPr>
          <a:xfrm>
            <a:off x="1320800" y="1841500"/>
            <a:ext cx="410721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生成器仿真产生</a:t>
            </a:r>
            <a:r>
              <a:rPr kumimoji="1" lang="en-US" altLang="zh-CN" dirty="0"/>
              <a:t>trajectories</a:t>
            </a:r>
            <a:r>
              <a:rPr kumimoji="1" lang="zh-CN" altLang="en-US" dirty="0"/>
              <a:t>，</a:t>
            </a:r>
            <a:r>
              <a:rPr kumimoji="1" lang="en-US" altLang="zh-CN" dirty="0"/>
              <a:t>L5-L17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使用</a:t>
            </a:r>
            <a:r>
              <a:rPr kumimoji="1" lang="en-US" altLang="zh-CN" dirty="0"/>
              <a:t>TROP</a:t>
            </a:r>
            <a:r>
              <a:rPr kumimoji="1" lang="zh-CN" altLang="en-US" dirty="0"/>
              <a:t>更新策略，</a:t>
            </a:r>
            <a:r>
              <a:rPr kumimoji="1" lang="en-US" altLang="zh-CN" dirty="0"/>
              <a:t>L18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K</a:t>
            </a:r>
            <a:r>
              <a:rPr kumimoji="1" lang="zh-CN" altLang="en-US" dirty="0"/>
              <a:t>步生成迭代后，训练判别器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8325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847088" y="1792224"/>
                <a:ext cx="9089136" cy="403045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sz="1400" b="1" dirty="0"/>
                  <a:t>Formulation</a:t>
                </a:r>
              </a:p>
              <a:p>
                <a:pPr marL="0" indent="0">
                  <a:buNone/>
                </a:pPr>
                <a:r>
                  <a:rPr lang="zh-CN" altLang="en-US" sz="1200" dirty="0"/>
                  <a:t>          </a:t>
                </a:r>
                <a:r>
                  <a:rPr lang="en-US" altLang="zh-CN" sz="1200" dirty="0"/>
                  <a:t>By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treating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the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hidden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confounder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as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a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hidden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policy: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there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are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three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agents:</a:t>
                </a:r>
              </a:p>
              <a:p>
                <a:pPr marL="0" indent="0">
                  <a:buNone/>
                </a:pPr>
                <a:r>
                  <a:rPr lang="zh-CN" altLang="en-US" sz="1200" dirty="0"/>
                  <a:t>                    </a:t>
                </a:r>
                <a:r>
                  <a:rPr lang="en-US" altLang="zh-CN" sz="1200" dirty="0"/>
                  <a:t>Platform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agent</a:t>
                </a:r>
                <a:r>
                  <a:rPr lang="zh-CN" altLang="en-US" sz="1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altLang="zh-CN" sz="1200" dirty="0"/>
                  <a:t>:</a:t>
                </a:r>
                <a:r>
                  <a:rPr lang="zh-CN" altLang="en-US" sz="1200" dirty="0"/>
                  <a:t>  </a:t>
                </a:r>
                <a:r>
                  <a:rPr lang="en-US" altLang="zh-CN" sz="1200" dirty="0"/>
                  <a:t>the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platform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policy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denotes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as</a:t>
                </a:r>
                <a:r>
                  <a:rPr lang="zh-CN" altLang="en-US" sz="1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sub>
                    </m:sSub>
                    <m:r>
                      <a:rPr lang="en-US" altLang="zh-CN" sz="12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zh-CN" sz="1200" dirty="0"/>
                  <a:t>,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and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the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action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is</a:t>
                </a:r>
                <a:r>
                  <a:rPr lang="zh-CN" altLang="en-US" sz="1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sub>
                    </m:sSub>
                    <m:r>
                      <a:rPr lang="en-US" altLang="zh-CN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e>
                      <m:sub>
                        <m:r>
                          <a:rPr lang="en-US" altLang="zh-CN" sz="1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sub>
                    </m:sSub>
                    <m:r>
                      <a:rPr lang="en-US" altLang="zh-CN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𝑜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sub>
                    </m:sSub>
                    <m:r>
                      <a:rPr lang="en-US" altLang="zh-CN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zh-CN" altLang="en-US" sz="1200" dirty="0"/>
                  <a:t> </a:t>
                </a:r>
                <a:r>
                  <a:rPr lang="en-US" altLang="zh-CN" sz="1200" dirty="0"/>
                  <a:t>.</a:t>
                </a:r>
              </a:p>
              <a:p>
                <a:pPr marL="0" indent="0">
                  <a:buNone/>
                </a:pPr>
                <a:r>
                  <a:rPr lang="zh-CN" altLang="en-US" sz="1200" dirty="0"/>
                  <a:t>                    </a:t>
                </a:r>
                <a:r>
                  <a:rPr lang="en-US" altLang="zh-CN" sz="1200" dirty="0"/>
                  <a:t>User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agent</a:t>
                </a:r>
                <a:r>
                  <a:rPr lang="zh-CN" altLang="en-US" sz="1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charset="0"/>
                      </a:rPr>
                      <m:t>𝑑</m:t>
                    </m:r>
                  </m:oMath>
                </a14:m>
                <a:r>
                  <a:rPr lang="en-US" altLang="zh-CN" sz="1200" dirty="0"/>
                  <a:t>:</a:t>
                </a:r>
                <a:r>
                  <a:rPr lang="zh-CN" altLang="en-US" sz="1200" dirty="0"/>
                  <a:t>  </a:t>
                </a:r>
                <a:r>
                  <a:rPr lang="en-US" altLang="zh-CN" sz="1200" dirty="0"/>
                  <a:t>the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user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policy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denotes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as</a:t>
                </a:r>
                <a:r>
                  <a:rPr lang="zh-CN" altLang="en-US" sz="1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b>
                    </m:sSub>
                    <m:r>
                      <a:rPr lang="en-US" altLang="zh-CN" sz="12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zh-CN" sz="1200" dirty="0"/>
                  <a:t>,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and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the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action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is</a:t>
                </a:r>
                <a:r>
                  <a:rPr lang="zh-CN" altLang="en-US" sz="1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b>
                    </m:sSub>
                    <m:r>
                      <a:rPr lang="en-US" altLang="zh-CN" sz="1200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b>
                    </m:sSub>
                    <m:r>
                      <a:rPr lang="en-US" altLang="zh-CN" sz="12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𝑜</m:t>
                        </m:r>
                      </m:e>
                      <m:sub>
                        <m:r>
                          <a:rPr lang="en-US" altLang="zh-CN" sz="1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sub>
                    </m:sSub>
                    <m:r>
                      <a:rPr lang="en-US" altLang="zh-CN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sub>
                    </m:sSub>
                    <m:r>
                      <a:rPr lang="en-US" altLang="zh-CN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sub>
                    </m:sSub>
                    <m:r>
                      <a:rPr lang="en-US" altLang="zh-CN" sz="12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altLang="zh-CN" sz="1200" dirty="0"/>
                  <a:t>.</a:t>
                </a:r>
                <a:endParaRPr lang="en-US" sz="1200" dirty="0"/>
              </a:p>
              <a:p>
                <a:pPr marL="0" indent="0">
                  <a:buNone/>
                </a:pPr>
                <a:r>
                  <a:rPr lang="zh-CN" altLang="en-US" sz="1200" dirty="0"/>
                  <a:t>                    </a:t>
                </a:r>
                <a:r>
                  <a:rPr lang="en-US" altLang="zh-CN" sz="1200" dirty="0"/>
                  <a:t>Confounder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agent</a:t>
                </a:r>
                <a:r>
                  <a:rPr lang="zh-CN" altLang="en-US" sz="1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charset="0"/>
                      </a:rPr>
                      <m:t>h</m:t>
                    </m:r>
                  </m:oMath>
                </a14:m>
                <a:r>
                  <a:rPr lang="zh-CN" altLang="en-US" sz="1200" dirty="0"/>
                  <a:t> </a:t>
                </a:r>
                <a:r>
                  <a:rPr lang="en-US" altLang="zh-CN" sz="1200" dirty="0"/>
                  <a:t>(</a:t>
                </a:r>
                <a:r>
                  <a:rPr lang="en-US" altLang="zh-CN" sz="1200" b="1" dirty="0"/>
                  <a:t>Unobservable</a:t>
                </a:r>
                <a:r>
                  <a:rPr lang="en-US" altLang="zh-CN" sz="1200" dirty="0"/>
                  <a:t>):</a:t>
                </a:r>
                <a:r>
                  <a:rPr lang="zh-CN" altLang="en-US" sz="1200" dirty="0"/>
                  <a:t>  </a:t>
                </a:r>
                <a:r>
                  <a:rPr lang="en-US" altLang="zh-CN" sz="1200" dirty="0"/>
                  <a:t>the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confounder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policy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denotes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as</a:t>
                </a:r>
                <a:r>
                  <a:rPr lang="zh-CN" altLang="en-US" sz="1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sub>
                    </m:sSub>
                    <m:r>
                      <a:rPr lang="en-US" altLang="zh-CN" sz="12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zh-CN" sz="1200" dirty="0"/>
                  <a:t>,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and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the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action</a:t>
                </a:r>
                <a:r>
                  <a:rPr lang="zh-CN" altLang="en-US" sz="1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sub>
                    </m:sSub>
                    <m:r>
                      <a:rPr lang="en-US" altLang="zh-CN" sz="1200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sub>
                    </m:sSub>
                    <m:r>
                      <a:rPr lang="en-US" altLang="zh-CN" sz="12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𝑜</m:t>
                        </m:r>
                      </m:e>
                      <m:sub>
                        <m:r>
                          <a:rPr lang="en-US" altLang="zh-CN" sz="1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  <m:r>
                          <a:rPr lang="en-US" altLang="zh-CN" sz="1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</m:sub>
                    </m:sSub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sub>
                    </m:sSub>
                    <m:r>
                      <a:rPr lang="en-US" altLang="zh-CN" sz="12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altLang="zh-CN" sz="1200" dirty="0"/>
                  <a:t>.</a:t>
                </a:r>
                <a:endParaRPr lang="en-US" sz="1200" dirty="0"/>
              </a:p>
              <a:p>
                <a:pPr marL="0" indent="0">
                  <a:buNone/>
                </a:pPr>
                <a:r>
                  <a:rPr lang="zh-CN" altLang="en-US" sz="1200" dirty="0"/>
                  <a:t>           </a:t>
                </a:r>
                <a:r>
                  <a:rPr lang="en-US" altLang="zh-CN" sz="1200" dirty="0"/>
                  <a:t>Given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the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observed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interactions</a:t>
                </a:r>
                <a:r>
                  <a:rPr lang="zh-CN" altLang="en-US" sz="1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zh-CN" altLang="en-US" sz="1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sz="1200" dirty="0"/>
                  <a:t> </a:t>
                </a:r>
                <a:r>
                  <a:rPr lang="en-US" altLang="zh-CN" sz="1200" dirty="0"/>
                  <a:t>between</a:t>
                </a:r>
                <a:r>
                  <a:rPr lang="zh-CN" altLang="en-US" sz="1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200" i="1">
                        <a:latin typeface="Cambria Math" charset="0"/>
                      </a:rPr>
                      <m:t>𝑝</m:t>
                    </m:r>
                  </m:oMath>
                </a14:m>
                <a:r>
                  <a:rPr lang="zh-CN" altLang="en-US" sz="1200" dirty="0"/>
                  <a:t> </a:t>
                </a:r>
                <a:r>
                  <a:rPr lang="en-US" altLang="zh-CN" sz="1200" dirty="0"/>
                  <a:t>and</a:t>
                </a:r>
                <a:r>
                  <a:rPr lang="zh-CN" altLang="en-US" sz="1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charset="0"/>
                      </a:rPr>
                      <m:t>𝑑</m:t>
                    </m:r>
                  </m:oMath>
                </a14:m>
                <a:r>
                  <a:rPr lang="en-US" altLang="zh-CN" sz="1200" dirty="0"/>
                  <a:t>,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learn</a:t>
                </a:r>
                <a:r>
                  <a:rPr lang="zh-CN" altLang="en-US" sz="1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e>
                      <m:sub>
                        <m:r>
                          <a:rPr lang="en-US" altLang="zh-CN" sz="1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sz="1200" dirty="0"/>
                  <a:t>,</a:t>
                </a:r>
                <a:r>
                  <a:rPr lang="zh-CN" altLang="en-US" sz="1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sz="1200" dirty="0"/>
                  <a:t> </a:t>
                </a:r>
                <a:r>
                  <a:rPr lang="en-US" altLang="zh-CN" sz="1200" dirty="0"/>
                  <a:t>and</a:t>
                </a:r>
                <a:r>
                  <a:rPr lang="zh-CN" altLang="en-US" sz="1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zh-CN" altLang="en-US" sz="1200" dirty="0"/>
                  <a:t> </a:t>
                </a:r>
                <a:r>
                  <a:rPr lang="en-US" altLang="zh-CN" sz="1200" dirty="0"/>
                  <a:t>.</a:t>
                </a:r>
              </a:p>
              <a:p>
                <a:r>
                  <a:rPr lang="en-US" altLang="zh-CN" sz="1400" b="1" dirty="0"/>
                  <a:t>Objective</a:t>
                </a:r>
                <a:r>
                  <a:rPr lang="zh-CN" altLang="en-US" sz="1400" b="1" dirty="0"/>
                  <a:t> </a:t>
                </a:r>
                <a:r>
                  <a:rPr lang="en-US" altLang="zh-CN" sz="1400" b="1" dirty="0"/>
                  <a:t>function</a:t>
                </a:r>
              </a:p>
              <a:p>
                <a:pPr marL="0" indent="0">
                  <a:buNone/>
                </a:pPr>
                <a:r>
                  <a:rPr lang="zh-CN" altLang="en-US" sz="1400" dirty="0"/>
                  <a:t>          </a:t>
                </a:r>
                <a:r>
                  <a:rPr lang="en-US" altLang="zh-CN" sz="1200" dirty="0"/>
                  <a:t>Follow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the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objective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function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of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imitating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learning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(IL),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the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objective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function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of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DEMER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is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as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follows: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r>
                  <a:rPr lang="zh-CN" altLang="en-US" sz="1200" dirty="0"/>
                  <a:t>            </a:t>
                </a:r>
                <a:r>
                  <a:rPr lang="en-US" altLang="zh-CN" sz="1200" dirty="0"/>
                  <a:t>where</a:t>
                </a:r>
                <a:r>
                  <a:rPr lang="zh-CN" altLang="en-US" sz="1200" dirty="0"/>
                  <a:t>                                                                                                    </a:t>
                </a:r>
                <a:r>
                  <a:rPr lang="en-US" altLang="zh-CN" sz="1200" dirty="0"/>
                  <a:t>and</a:t>
                </a:r>
              </a:p>
              <a:p>
                <a:pPr marL="0" indent="0">
                  <a:buNone/>
                </a:pPr>
                <a:r>
                  <a:rPr lang="zh-CN" altLang="en-US" sz="1200" dirty="0"/>
                  <a:t>            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charset="0"/>
                      </a:rPr>
                      <m:t>𝐷</m:t>
                    </m:r>
                    <m:r>
                      <a:rPr lang="en-US" altLang="zh-CN" sz="1200" b="0" i="1" smtClean="0">
                        <a:latin typeface="Cambria Math" charset="0"/>
                      </a:rPr>
                      <m:t>()</m:t>
                    </m:r>
                  </m:oMath>
                </a14:m>
                <a:r>
                  <a:rPr lang="zh-CN" altLang="en-US" sz="1200" dirty="0"/>
                  <a:t> </a:t>
                </a:r>
                <a:r>
                  <a:rPr lang="en-US" altLang="zh-CN" sz="1200" dirty="0"/>
                  <a:t>is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classification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function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of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discriminator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and</a:t>
                </a:r>
                <a:r>
                  <a:rPr lang="zh-CN" altLang="en-US" sz="12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200" b="0" i="0" smtClean="0">
                        <a:latin typeface="Cambria Math" charset="0"/>
                      </a:rPr>
                      <m:t>H</m:t>
                    </m:r>
                    <m:r>
                      <a:rPr lang="en-US" altLang="zh-CN" sz="1200" i="1">
                        <a:latin typeface="Cambria Math" charset="0"/>
                      </a:rPr>
                      <m:t>(</m:t>
                    </m:r>
                    <m:r>
                      <a:rPr lang="en-US" altLang="zh-CN" sz="1200" b="0" i="1" smtClean="0">
                        <a:latin typeface="Cambria Math" charset="0"/>
                      </a:rPr>
                      <m:t>𝜋</m:t>
                    </m:r>
                    <m:r>
                      <a:rPr lang="en-US" altLang="zh-CN" sz="12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sz="1200" dirty="0"/>
                  <a:t> </a:t>
                </a:r>
                <a:r>
                  <a:rPr lang="en-US" altLang="zh-CN" sz="1200" dirty="0"/>
                  <a:t>is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the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entropy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of</a:t>
                </a:r>
                <a:r>
                  <a:rPr lang="zh-CN" altLang="en-US" sz="1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200" i="1">
                        <a:latin typeface="Cambria Math" charset="0"/>
                      </a:rPr>
                      <m:t>𝜋</m:t>
                    </m:r>
                  </m:oMath>
                </a14:m>
                <a:r>
                  <a:rPr lang="en-US" altLang="zh-CN" sz="1200" dirty="0"/>
                  <a:t>.</a:t>
                </a:r>
                <a:r>
                  <a:rPr lang="zh-CN" altLang="en-US" sz="1200" dirty="0"/>
                  <a:t>  </a:t>
                </a:r>
                <a:endParaRPr lang="en-US" altLang="zh-CN" sz="1200" dirty="0"/>
              </a:p>
              <a:p>
                <a:r>
                  <a:rPr lang="en-US" altLang="zh-CN" sz="1400" b="1" dirty="0"/>
                  <a:t>Discriminator</a:t>
                </a:r>
                <a:r>
                  <a:rPr lang="zh-CN" altLang="en-US" sz="1400" b="1" dirty="0"/>
                  <a:t> </a:t>
                </a:r>
                <a:r>
                  <a:rPr lang="en-US" altLang="zh-CN" sz="1400" b="1" dirty="0"/>
                  <a:t>function</a:t>
                </a:r>
              </a:p>
              <a:p>
                <a:pPr marL="0" indent="0">
                  <a:buNone/>
                </a:pPr>
                <a:r>
                  <a:rPr lang="zh-CN" altLang="en-US" sz="1200" dirty="0"/>
                  <a:t>            </a:t>
                </a:r>
                <a:r>
                  <a:rPr lang="en-US" altLang="zh-CN" sz="1200" dirty="0"/>
                  <a:t>DEMER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sets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two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discriminators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to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simulation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both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of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the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interactions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between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platform</a:t>
                </a:r>
                <a:r>
                  <a:rPr lang="zh-CN" altLang="en-US" sz="1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e>
                      <m:sub>
                        <m:r>
                          <a:rPr lang="en-US" altLang="zh-CN" sz="1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1200" dirty="0"/>
                  <a:t> </a:t>
                </a:r>
                <a:r>
                  <a:rPr lang="en-US" altLang="zh-CN" sz="1200" dirty="0"/>
                  <a:t>and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user</a:t>
                </a:r>
                <a:r>
                  <a:rPr lang="zh-CN" altLang="en-US" sz="1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h𝑑</m:t>
                        </m:r>
                      </m:sub>
                    </m:sSub>
                  </m:oMath>
                </a14:m>
                <a:r>
                  <a:rPr lang="en-US" altLang="zh-CN" sz="1200" dirty="0"/>
                  <a:t>:</a:t>
                </a:r>
              </a:p>
              <a:p>
                <a:pPr marL="0" indent="0">
                  <a:buNone/>
                </a:pPr>
                <a:r>
                  <a:rPr lang="zh-CN" altLang="en-US" sz="1200" dirty="0"/>
                  <a:t>                                                      </a:t>
                </a:r>
                <a:endParaRPr lang="en-US" sz="1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847088" y="1792224"/>
                <a:ext cx="9089136" cy="4030458"/>
              </a:xfrm>
              <a:blipFill rotWithShape="0">
                <a:blip r:embed="rId3"/>
                <a:stretch>
                  <a:fillRect l="-67" t="-12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507" y="5536703"/>
            <a:ext cx="4700532" cy="5719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464" y="4204832"/>
            <a:ext cx="4854664" cy="2894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256" y="3777423"/>
            <a:ext cx="4040848" cy="3436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80" y="1652201"/>
            <a:ext cx="10781354" cy="459405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98478D8-17F1-4A4B-8DD9-406E6C236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54043"/>
            <a:ext cx="10058400" cy="755119"/>
          </a:xfrm>
        </p:spPr>
        <p:txBody>
          <a:bodyPr/>
          <a:lstStyle/>
          <a:p>
            <a:r>
              <a:rPr lang="en-US" altLang="zh-CN" sz="3200" dirty="0">
                <a:latin typeface="Calibri" charset="0"/>
                <a:ea typeface="Calibri" charset="0"/>
                <a:cs typeface="Calibri" charset="0"/>
              </a:rPr>
              <a:t>3.3</a:t>
            </a:r>
            <a:r>
              <a:rPr lang="zh-CN" altLang="en-US" sz="3200" dirty="0">
                <a:latin typeface="Calibri" charset="0"/>
                <a:ea typeface="Calibri" charset="0"/>
                <a:cs typeface="Calibri" charset="0"/>
              </a:rPr>
              <a:t> 司机补贴推荐</a:t>
            </a:r>
            <a:endParaRPr lang="en-US" sz="32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71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8" y="436194"/>
            <a:ext cx="10058400" cy="755119"/>
          </a:xfrm>
        </p:spPr>
        <p:txBody>
          <a:bodyPr/>
          <a:lstStyle/>
          <a:p>
            <a:r>
              <a:rPr lang="en-US" altLang="zh-CN" sz="3200" dirty="0">
                <a:latin typeface="Calibri" charset="0"/>
                <a:ea typeface="Calibri" charset="0"/>
                <a:cs typeface="Calibri" charset="0"/>
              </a:rPr>
              <a:t>3.4</a:t>
            </a:r>
            <a:r>
              <a:rPr lang="zh-CN" altLang="en-US" sz="3200" dirty="0">
                <a:latin typeface="Calibri" charset="0"/>
                <a:ea typeface="Calibri" charset="0"/>
                <a:cs typeface="Calibri" charset="0"/>
              </a:rPr>
              <a:t> 仿真环境评估</a:t>
            </a:r>
            <a:endParaRPr lang="en-US" sz="3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000" dirty="0"/>
              <a:t>人工环境</a:t>
            </a:r>
            <a:r>
              <a:rPr lang="en-US" altLang="zh-CN" sz="2000" dirty="0"/>
              <a:t>—</a:t>
            </a:r>
            <a:r>
              <a:rPr lang="zh-CN" altLang="en-US" sz="2000" dirty="0"/>
              <a:t>模拟</a:t>
            </a:r>
            <a:r>
              <a:rPr lang="en-US" altLang="zh-CN" sz="2000" dirty="0"/>
              <a:t>MDP</a:t>
            </a:r>
            <a:r>
              <a:rPr lang="zh-CN" altLang="en-US" sz="2000" dirty="0"/>
              <a:t>过程</a:t>
            </a:r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39B36CA-4F94-C94F-A6AC-8EDFF4AAF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615" y="2066928"/>
            <a:ext cx="6248400" cy="3517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B4E6077-D368-804E-8888-196BBDB98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2638428"/>
            <a:ext cx="6134100" cy="29464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EF8F7F8-7813-8D4E-AF57-D1C341C3A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8" y="940480"/>
            <a:ext cx="12192000" cy="551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3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8" y="436194"/>
            <a:ext cx="10058400" cy="755119"/>
          </a:xfrm>
        </p:spPr>
        <p:txBody>
          <a:bodyPr/>
          <a:lstStyle/>
          <a:p>
            <a:r>
              <a:rPr lang="en-US" altLang="zh-CN" sz="3200" dirty="0">
                <a:latin typeface="Calibri" charset="0"/>
                <a:ea typeface="Calibri" charset="0"/>
                <a:cs typeface="Calibri" charset="0"/>
              </a:rPr>
              <a:t>3.4</a:t>
            </a:r>
            <a:r>
              <a:rPr lang="zh-CN" altLang="en-US" sz="3200" dirty="0">
                <a:latin typeface="Calibri" charset="0"/>
                <a:ea typeface="Calibri" charset="0"/>
                <a:cs typeface="Calibri" charset="0"/>
              </a:rPr>
              <a:t> 仿真环境评估</a:t>
            </a:r>
            <a:endParaRPr lang="en-US" sz="3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000" dirty="0"/>
              <a:t>模拟生成数据 </a:t>
            </a:r>
            <a:r>
              <a:rPr lang="en-US" altLang="zh-CN" sz="2000" dirty="0"/>
              <a:t>vs</a:t>
            </a:r>
            <a:r>
              <a:rPr lang="zh-CN" altLang="en-US" sz="2000" dirty="0"/>
              <a:t>  真实数据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dirty="0"/>
              <a:t>     蓝色为</a:t>
            </a:r>
            <a:r>
              <a:rPr lang="zh-CN" altLang="en-US" dirty="0">
                <a:solidFill>
                  <a:srgbClr val="0070C0"/>
                </a:solidFill>
              </a:rPr>
              <a:t>真实数据</a:t>
            </a:r>
            <a:r>
              <a:rPr lang="zh-CN" altLang="en-US" dirty="0"/>
              <a:t>，橙色为</a:t>
            </a:r>
            <a:r>
              <a:rPr lang="zh-CN" altLang="en-US" dirty="0">
                <a:solidFill>
                  <a:srgbClr val="FF9300"/>
                </a:solidFill>
              </a:rPr>
              <a:t>生成数据</a:t>
            </a:r>
            <a:endParaRPr lang="en-US" altLang="zh-CN" dirty="0">
              <a:solidFill>
                <a:srgbClr val="FF9300"/>
              </a:solidFill>
            </a:endParaRPr>
          </a:p>
          <a:p>
            <a:pPr marL="0" indent="0">
              <a:buNone/>
            </a:pPr>
            <a:r>
              <a:rPr lang="zh-CN" altLang="en-US" dirty="0"/>
              <a:t>     横坐标为司机完单量，纵坐标为司机人数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在司机完单量分布上模拟数据和真实数据的分布是</a:t>
            </a:r>
            <a:r>
              <a:rPr lang="zh-CN" altLang="en-US" dirty="0">
                <a:solidFill>
                  <a:srgbClr val="FF0000"/>
                </a:solidFill>
              </a:rPr>
              <a:t>比较接近的</a:t>
            </a:r>
            <a:r>
              <a:rPr lang="zh-CN" altLang="en-US" dirty="0"/>
              <a:t>。</a:t>
            </a:r>
            <a:endParaRPr lang="en-US" dirty="0"/>
          </a:p>
          <a:p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660" y="3176092"/>
            <a:ext cx="3405804" cy="2679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534" y="3176092"/>
            <a:ext cx="3261439" cy="25091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457" y="3176092"/>
            <a:ext cx="3289793" cy="25091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459" y="5598024"/>
            <a:ext cx="2657805" cy="2710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07673" y="5685256"/>
            <a:ext cx="157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训练数据集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021339" y="5835875"/>
            <a:ext cx="157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测试数据集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957764" y="6021801"/>
                <a:ext cx="30848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完单分布误差</a:t>
                </a:r>
                <a:r>
                  <a:rPr lang="en-US" altLang="zh-CN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𝑟𝑒𝑎𝑙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𝑠𝑖𝑚</m:t>
                        </m:r>
                      </m:sub>
                    </m:sSub>
                  </m:oMath>
                </a14:m>
                <a:r>
                  <a:rPr lang="en-US" altLang="zh-CN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7764" y="6021801"/>
                <a:ext cx="3084884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578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5626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8" y="436194"/>
            <a:ext cx="10058400" cy="755119"/>
          </a:xfrm>
        </p:spPr>
        <p:txBody>
          <a:bodyPr/>
          <a:lstStyle/>
          <a:p>
            <a:r>
              <a:rPr lang="en-US" altLang="zh-CN" sz="3200" dirty="0">
                <a:latin typeface="Calibri" charset="0"/>
                <a:ea typeface="Calibri" charset="0"/>
                <a:cs typeface="Calibri" charset="0"/>
              </a:rPr>
              <a:t>3.4</a:t>
            </a:r>
            <a:r>
              <a:rPr lang="zh-CN" altLang="en-US" sz="3200" dirty="0">
                <a:latin typeface="Calibri" charset="0"/>
                <a:ea typeface="Calibri" charset="0"/>
                <a:cs typeface="Calibri" charset="0"/>
              </a:rPr>
              <a:t> 仿真环境评估</a:t>
            </a:r>
            <a:endParaRPr lang="en-US" sz="3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69262" y="1573578"/>
            <a:ext cx="10058401" cy="4341236"/>
          </a:xfrm>
        </p:spPr>
        <p:txBody>
          <a:bodyPr/>
          <a:lstStyle/>
          <a:p>
            <a:r>
              <a:rPr lang="zh-CN" altLang="en-US" sz="2000" dirty="0"/>
              <a:t>模拟生成数据 </a:t>
            </a:r>
            <a:r>
              <a:rPr lang="en-US" altLang="zh-CN" sz="2000" dirty="0"/>
              <a:t>vs</a:t>
            </a:r>
            <a:r>
              <a:rPr lang="zh-CN" altLang="en-US" sz="2000" dirty="0"/>
              <a:t>  真实数据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dirty="0"/>
              <a:t>     多城市仿真数据评估： 司机是否出车， 单司机单日完单量， 所有司机单日完单量。</a:t>
            </a:r>
            <a:endParaRPr lang="en-US" altLang="zh-CN" dirty="0">
              <a:solidFill>
                <a:srgbClr val="FF9300"/>
              </a:solidFill>
            </a:endParaRPr>
          </a:p>
          <a:p>
            <a:pPr marL="0" indent="0">
              <a:buNone/>
            </a:pPr>
            <a:r>
              <a:rPr lang="zh-CN" altLang="en-US" dirty="0"/>
              <a:t>     模拟司机：多城市全量活跃司机</a:t>
            </a:r>
            <a:r>
              <a:rPr lang="en-US" altLang="zh-CN" dirty="0"/>
              <a:t>(30</a:t>
            </a:r>
            <a:r>
              <a:rPr lang="zh-CN" altLang="en-US" dirty="0"/>
              <a:t>天内有完单</a:t>
            </a:r>
            <a:r>
              <a:rPr lang="en-US" altLang="zh-CN" dirty="0"/>
              <a:t>)</a:t>
            </a:r>
            <a:r>
              <a:rPr lang="zh-CN" altLang="en-US" dirty="0"/>
              <a:t>，模拟天数为</a:t>
            </a:r>
            <a:r>
              <a:rPr lang="en-US" altLang="zh-CN" dirty="0"/>
              <a:t>7</a:t>
            </a:r>
            <a:r>
              <a:rPr lang="zh-CN" altLang="en-US" dirty="0"/>
              <a:t>天。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在司机是否出车，和司机个体和群体完单量上模拟数据和真实数据是</a:t>
            </a:r>
            <a:r>
              <a:rPr lang="zh-CN" altLang="en-US" dirty="0">
                <a:solidFill>
                  <a:srgbClr val="FF0000"/>
                </a:solidFill>
              </a:rPr>
              <a:t>比较接近的</a:t>
            </a:r>
            <a:r>
              <a:rPr lang="zh-CN" altLang="en-US" dirty="0"/>
              <a:t>。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" y="3083222"/>
            <a:ext cx="10333919" cy="256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562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D0E86A2-A9C1-2241-8CFC-9A569A68B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6700" y="428001"/>
            <a:ext cx="2092992" cy="45989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8" y="543991"/>
            <a:ext cx="10058400" cy="755119"/>
          </a:xfrm>
        </p:spPr>
        <p:txBody>
          <a:bodyPr/>
          <a:lstStyle/>
          <a:p>
            <a:r>
              <a:rPr lang="en-US" altLang="zh-CN" sz="3200" dirty="0">
                <a:latin typeface="Calibri" charset="0"/>
                <a:ea typeface="Calibri" charset="0"/>
                <a:cs typeface="Calibri" charset="0"/>
              </a:rPr>
              <a:t>3.5</a:t>
            </a:r>
            <a:r>
              <a:rPr lang="zh-CN" altLang="en-US" sz="3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200" dirty="0">
                <a:latin typeface="Calibri" charset="0"/>
                <a:ea typeface="Calibri" charset="0"/>
                <a:cs typeface="Calibri" charset="0"/>
              </a:rPr>
              <a:t>AB</a:t>
            </a:r>
            <a:r>
              <a:rPr lang="zh-CN" altLang="en-US" sz="3200" dirty="0">
                <a:latin typeface="Calibri" charset="0"/>
                <a:ea typeface="Calibri" charset="0"/>
                <a:cs typeface="Calibri" charset="0"/>
              </a:rPr>
              <a:t>实验结果</a:t>
            </a:r>
            <a:endParaRPr lang="en-US" sz="3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5817" y="1248686"/>
            <a:ext cx="10058401" cy="4341236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400" dirty="0"/>
              <a:t>三城市上线</a:t>
            </a:r>
            <a:r>
              <a:rPr lang="en-US" altLang="zh-CN" sz="1400" dirty="0"/>
              <a:t>AB</a:t>
            </a:r>
            <a:r>
              <a:rPr lang="zh-CN" altLang="en-US" sz="1400" dirty="0"/>
              <a:t>实验测试结果</a:t>
            </a:r>
            <a:endParaRPr lang="en-US" altLang="zh-CN" sz="1400" dirty="0"/>
          </a:p>
          <a:p>
            <a:r>
              <a:rPr lang="zh-CN" altLang="en-US" sz="1200" dirty="0"/>
              <a:t>今年</a:t>
            </a:r>
            <a:r>
              <a:rPr lang="en-US" altLang="zh-CN" sz="1200" dirty="0"/>
              <a:t>4</a:t>
            </a:r>
            <a:r>
              <a:rPr lang="zh-CN" altLang="en-US" sz="1200" dirty="0"/>
              <a:t>月份在潍坊，大连和武汉对全部衰退司机</a:t>
            </a:r>
            <a:r>
              <a:rPr lang="en-US" altLang="zh-CN" sz="1200" dirty="0"/>
              <a:t>(1.6</a:t>
            </a:r>
            <a:r>
              <a:rPr lang="zh-CN" altLang="en-US" sz="1200" dirty="0"/>
              <a:t>万</a:t>
            </a:r>
            <a:r>
              <a:rPr lang="en-US" altLang="zh-CN" sz="1200" dirty="0"/>
              <a:t>)</a:t>
            </a:r>
            <a:r>
              <a:rPr lang="zh-CN" altLang="en-US" sz="1200" dirty="0"/>
              <a:t>，进行为期</a:t>
            </a:r>
            <a:r>
              <a:rPr lang="en-US" altLang="zh-CN" sz="1200" dirty="0"/>
              <a:t>2</a:t>
            </a:r>
            <a:r>
              <a:rPr lang="zh-CN" altLang="en-US" sz="1200" dirty="0"/>
              <a:t>周</a:t>
            </a:r>
            <a:r>
              <a:rPr lang="en-US" altLang="zh-CN" sz="1200" dirty="0"/>
              <a:t>(0408 ~ 0421)</a:t>
            </a:r>
            <a:r>
              <a:rPr lang="zh-CN" altLang="en-US" sz="1200" dirty="0"/>
              <a:t>的在线</a:t>
            </a:r>
            <a:r>
              <a:rPr lang="en-US" altLang="zh-CN" sz="1200" dirty="0"/>
              <a:t>AB</a:t>
            </a:r>
            <a:r>
              <a:rPr lang="zh-CN" altLang="en-US" sz="1200" dirty="0"/>
              <a:t>实验。</a:t>
            </a:r>
            <a:endParaRPr lang="en-US" altLang="zh-CN" sz="1200" dirty="0"/>
          </a:p>
          <a:p>
            <a:r>
              <a:rPr lang="zh-CN" altLang="en-US" sz="1200" dirty="0"/>
              <a:t>数据科学部团队（谢梁团队）给出的评估结果：全部城市的实验组全量</a:t>
            </a:r>
            <a:r>
              <a:rPr lang="en-US" altLang="zh-CN" sz="1200" dirty="0"/>
              <a:t>GMV</a:t>
            </a:r>
            <a:r>
              <a:rPr lang="zh-CN" altLang="en-US" sz="1200" dirty="0"/>
              <a:t>提升</a:t>
            </a:r>
            <a:r>
              <a:rPr lang="en-US" altLang="zh-CN" sz="1200" dirty="0">
                <a:solidFill>
                  <a:srgbClr val="FF0000"/>
                </a:solidFill>
              </a:rPr>
              <a:t>8.71%</a:t>
            </a:r>
            <a:r>
              <a:rPr lang="zh-CN" altLang="en-US" sz="1200" dirty="0"/>
              <a:t> ，订单量提升</a:t>
            </a:r>
            <a:r>
              <a:rPr lang="en-US" altLang="zh-CN" sz="1200" dirty="0">
                <a:solidFill>
                  <a:srgbClr val="FF0000"/>
                </a:solidFill>
              </a:rPr>
              <a:t>11.74%</a:t>
            </a:r>
            <a:r>
              <a:rPr lang="zh-CN" altLang="en-US" sz="1200" dirty="0"/>
              <a:t>，</a:t>
            </a:r>
            <a:r>
              <a:rPr lang="en-US" altLang="zh-CN" sz="1200" dirty="0"/>
              <a:t>ROI</a:t>
            </a:r>
            <a:r>
              <a:rPr lang="zh-CN" altLang="en-US" sz="1200" dirty="0"/>
              <a:t> 为</a:t>
            </a:r>
            <a:r>
              <a:rPr lang="en-US" altLang="zh-CN" sz="1200" dirty="0">
                <a:solidFill>
                  <a:srgbClr val="FF0000"/>
                </a:solidFill>
              </a:rPr>
              <a:t>1.52</a:t>
            </a:r>
            <a:r>
              <a:rPr lang="zh-CN" altLang="en-US" sz="1400" dirty="0"/>
              <a:t>。</a:t>
            </a:r>
            <a:endParaRPr lang="en-US" altLang="zh-CN" sz="1400" dirty="0"/>
          </a:p>
          <a:p>
            <a:endParaRPr lang="en-US" altLang="zh-CN" sz="1400" dirty="0">
              <a:solidFill>
                <a:srgbClr val="FF0000"/>
              </a:solidFill>
            </a:endParaRPr>
          </a:p>
          <a:p>
            <a:endParaRPr lang="en-US" altLang="zh-CN" sz="1400" dirty="0">
              <a:solidFill>
                <a:srgbClr val="FF0000"/>
              </a:solidFill>
            </a:endParaRPr>
          </a:p>
          <a:p>
            <a:endParaRPr lang="en-US" altLang="zh-CN" sz="1400" dirty="0">
              <a:solidFill>
                <a:srgbClr val="FF0000"/>
              </a:solidFill>
            </a:endParaRPr>
          </a:p>
          <a:p>
            <a:endParaRPr lang="en-US" altLang="zh-CN" sz="1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1400" dirty="0"/>
              <a:t>全国大规模上线</a:t>
            </a:r>
            <a:r>
              <a:rPr lang="en-US" altLang="zh-CN" sz="1400" dirty="0"/>
              <a:t>AB</a:t>
            </a:r>
            <a:r>
              <a:rPr lang="zh-CN" altLang="en-US" sz="1400" dirty="0"/>
              <a:t>实验测试结果</a:t>
            </a:r>
            <a:endParaRPr lang="en-US" altLang="zh-CN" sz="1400" dirty="0"/>
          </a:p>
          <a:p>
            <a:r>
              <a:rPr lang="zh-CN" altLang="en-US" sz="1200" dirty="0"/>
              <a:t>今年</a:t>
            </a:r>
            <a:r>
              <a:rPr lang="en-US" altLang="zh-CN" sz="1200" dirty="0"/>
              <a:t>7</a:t>
            </a:r>
            <a:r>
              <a:rPr lang="zh-CN" altLang="en-US" sz="1200" dirty="0"/>
              <a:t>月份按照</a:t>
            </a:r>
            <a:r>
              <a:rPr lang="en-US" altLang="zh-CN" sz="1200" dirty="0"/>
              <a:t>B</a:t>
            </a:r>
            <a:r>
              <a:rPr lang="zh-CN" altLang="en-US" sz="1200" dirty="0"/>
              <a:t>端补贴率代表全国水平的采样的</a:t>
            </a:r>
            <a:r>
              <a:rPr lang="en-US" altLang="zh-CN" sz="1200" dirty="0"/>
              <a:t>8</a:t>
            </a:r>
            <a:r>
              <a:rPr lang="zh-CN" altLang="en-US" sz="1200" dirty="0"/>
              <a:t>个城市，对</a:t>
            </a:r>
            <a:r>
              <a:rPr lang="zh-CN" altLang="en-US" sz="1200" b="1" dirty="0"/>
              <a:t>全生命周期</a:t>
            </a:r>
            <a:r>
              <a:rPr lang="zh-CN" altLang="en-US" sz="1200" dirty="0"/>
              <a:t>司机人群</a:t>
            </a:r>
            <a:r>
              <a:rPr lang="en-US" altLang="zh-CN" sz="1200" dirty="0"/>
              <a:t>(14.5</a:t>
            </a:r>
            <a:r>
              <a:rPr lang="zh-CN" altLang="en-US" sz="1200" dirty="0"/>
              <a:t>万</a:t>
            </a:r>
            <a:r>
              <a:rPr lang="en-US" altLang="zh-CN" sz="1200" dirty="0"/>
              <a:t>)</a:t>
            </a:r>
            <a:r>
              <a:rPr lang="zh-CN" altLang="en-US" sz="1200" dirty="0"/>
              <a:t>，进行为期</a:t>
            </a:r>
            <a:r>
              <a:rPr lang="en-US" altLang="zh-CN" sz="1200" dirty="0"/>
              <a:t>3</a:t>
            </a:r>
            <a:r>
              <a:rPr lang="zh-CN" altLang="en-US" sz="1200" dirty="0"/>
              <a:t>周</a:t>
            </a:r>
            <a:r>
              <a:rPr lang="en-US" altLang="zh-CN" sz="1200" dirty="0"/>
              <a:t>(0704 ~ 0724)</a:t>
            </a:r>
            <a:r>
              <a:rPr lang="zh-CN" altLang="en-US" sz="1200" dirty="0"/>
              <a:t>的在线</a:t>
            </a:r>
            <a:r>
              <a:rPr lang="en-US" altLang="zh-CN" sz="1200" dirty="0"/>
              <a:t>AB</a:t>
            </a:r>
            <a:r>
              <a:rPr lang="zh-CN" altLang="en-US" sz="1200" dirty="0"/>
              <a:t>实验。</a:t>
            </a:r>
            <a:endParaRPr lang="en-US" altLang="zh-CN" sz="1200" dirty="0"/>
          </a:p>
          <a:p>
            <a:r>
              <a:rPr lang="zh-CN" altLang="en-US" sz="1200" dirty="0"/>
              <a:t>数据科学部团队（谢梁团队）给出的评估结果：全部上线城市司机的三周总体</a:t>
            </a:r>
            <a:r>
              <a:rPr lang="en-US" altLang="zh-CN" sz="1200" dirty="0"/>
              <a:t>ROI</a:t>
            </a:r>
            <a:r>
              <a:rPr lang="zh-CN" altLang="en-US" sz="1200" dirty="0"/>
              <a:t> 为</a:t>
            </a:r>
            <a:r>
              <a:rPr lang="en-US" altLang="zh-CN" sz="1200" dirty="0">
                <a:solidFill>
                  <a:srgbClr val="FF0000"/>
                </a:solidFill>
              </a:rPr>
              <a:t>2.286</a:t>
            </a:r>
            <a:r>
              <a:rPr lang="zh-CN" altLang="en-US" sz="1200" dirty="0"/>
              <a:t> ，</a:t>
            </a:r>
            <a:r>
              <a:rPr lang="zh-CN" altLang="en-US" sz="1200" dirty="0">
                <a:sym typeface="Helvetica Light"/>
              </a:rPr>
              <a:t>在不同规模城市的</a:t>
            </a:r>
            <a:r>
              <a:rPr lang="en-US" altLang="zh-CN" sz="1200" dirty="0">
                <a:sym typeface="Helvetica Light"/>
              </a:rPr>
              <a:t>ROI</a:t>
            </a:r>
            <a:r>
              <a:rPr lang="zh-CN" altLang="en-US" sz="1200" dirty="0">
                <a:sym typeface="Helvetica Light"/>
              </a:rPr>
              <a:t> 分别为</a:t>
            </a:r>
            <a:r>
              <a:rPr lang="en-US" altLang="zh-CN" sz="1200" dirty="0">
                <a:solidFill>
                  <a:srgbClr val="FF0000"/>
                </a:solidFill>
                <a:sym typeface="Helvetica Light"/>
              </a:rPr>
              <a:t>3.01</a:t>
            </a:r>
            <a:r>
              <a:rPr lang="en-US" altLang="zh-CN" sz="1200" dirty="0">
                <a:sym typeface="Helvetica Light"/>
              </a:rPr>
              <a:t>,</a:t>
            </a:r>
            <a:r>
              <a:rPr lang="zh-CN" altLang="en-US" sz="1200" dirty="0">
                <a:sym typeface="Helvetica Light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sym typeface="Helvetica Light"/>
              </a:rPr>
              <a:t>2.32</a:t>
            </a:r>
            <a:r>
              <a:rPr lang="zh-CN" altLang="en-US" sz="1200" dirty="0">
                <a:solidFill>
                  <a:srgbClr val="FF0000"/>
                </a:solidFill>
                <a:sym typeface="Helvetica Light"/>
              </a:rPr>
              <a:t> </a:t>
            </a:r>
            <a:r>
              <a:rPr lang="zh-CN" altLang="en-US" sz="1200" dirty="0">
                <a:sym typeface="Helvetica Light"/>
              </a:rPr>
              <a:t>和 </a:t>
            </a:r>
            <a:r>
              <a:rPr lang="en-US" altLang="zh-CN" sz="1200" dirty="0">
                <a:solidFill>
                  <a:srgbClr val="FF0000"/>
                </a:solidFill>
                <a:sym typeface="Helvetica Light"/>
              </a:rPr>
              <a:t>1.45</a:t>
            </a:r>
            <a:r>
              <a:rPr lang="zh-CN" altLang="en-US" sz="1200" dirty="0">
                <a:sym typeface="Helvetica Light"/>
              </a:rPr>
              <a:t>。</a:t>
            </a:r>
            <a:endParaRPr lang="en-US" sz="1200" dirty="0"/>
          </a:p>
          <a:p>
            <a:endParaRPr lang="en-US" sz="800" dirty="0">
              <a:solidFill>
                <a:srgbClr val="FF0000"/>
              </a:solidFill>
            </a:endParaRPr>
          </a:p>
          <a:p>
            <a:endParaRPr lang="en-US" altLang="zh-CN" sz="1400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4512" y="4766010"/>
            <a:ext cx="5926412" cy="47166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929104" y="4243610"/>
            <a:ext cx="7363418" cy="63094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生成模拟数据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(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司机完单等行为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)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709754" y="5870545"/>
            <a:ext cx="2967609" cy="130805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蓝色为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Helvetica Light"/>
              </a:rPr>
              <a:t>真实数据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000" dirty="0"/>
              <a:t>红色为</a:t>
            </a:r>
            <a:r>
              <a:rPr lang="zh-CN" altLang="en-US" sz="2000" dirty="0">
                <a:solidFill>
                  <a:srgbClr val="FF0000"/>
                </a:solidFill>
              </a:rPr>
              <a:t>生成模拟数据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000" dirty="0"/>
              <a:t>横轴为司机订单数量</a:t>
            </a:r>
            <a:endParaRPr lang="en-US" altLang="zh-CN" sz="2000" dirty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纵轴为司机人数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6912" y="4918410"/>
            <a:ext cx="5926412" cy="47166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081504" y="4396010"/>
            <a:ext cx="7363418" cy="63094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生成模拟数据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(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司机完单等行为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)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862154" y="6022945"/>
            <a:ext cx="2967609" cy="130805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蓝色为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Helvetica Light"/>
              </a:rPr>
              <a:t>真实数据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000" dirty="0"/>
              <a:t>红色为</a:t>
            </a:r>
            <a:r>
              <a:rPr lang="zh-CN" altLang="en-US" sz="2000" dirty="0">
                <a:solidFill>
                  <a:srgbClr val="FF0000"/>
                </a:solidFill>
              </a:rPr>
              <a:t>生成模拟数据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000" dirty="0"/>
              <a:t>横轴为司机订单数量</a:t>
            </a:r>
            <a:endParaRPr lang="en-US" altLang="zh-CN" sz="2000" dirty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纵轴为司机人数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9312" y="5070810"/>
            <a:ext cx="5926412" cy="471662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1712" y="5223210"/>
            <a:ext cx="5926412" cy="471662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014554" y="6175345"/>
            <a:ext cx="2967609" cy="130805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蓝色为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Helvetica Light"/>
              </a:rPr>
              <a:t>真实数据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000" dirty="0"/>
              <a:t>红色为</a:t>
            </a:r>
            <a:r>
              <a:rPr lang="zh-CN" altLang="en-US" sz="2000" dirty="0">
                <a:solidFill>
                  <a:srgbClr val="FF0000"/>
                </a:solidFill>
              </a:rPr>
              <a:t>生成模拟数据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000" dirty="0"/>
              <a:t>横轴为司机订单数量</a:t>
            </a:r>
            <a:endParaRPr lang="en-US" altLang="zh-CN" sz="2000" dirty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纵轴为司机人数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268967"/>
              </p:ext>
            </p:extLst>
          </p:nvPr>
        </p:nvGraphicFramePr>
        <p:xfrm>
          <a:off x="1517791" y="2229508"/>
          <a:ext cx="8750920" cy="9591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7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98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72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16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00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05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8917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30591"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组别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城市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司机人数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人均每天</a:t>
                      </a:r>
                      <a:r>
                        <a:rPr lang="en-US" altLang="zh-CN" sz="1100" dirty="0"/>
                        <a:t>GMV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GMV</a:t>
                      </a:r>
                      <a:r>
                        <a:rPr lang="zh-CN" altLang="en-US" sz="1100" dirty="0"/>
                        <a:t>提升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人均每天订单量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订单量提升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补贴率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ROI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294"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对照组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潍坊，大连，武汉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8508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36.86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1.93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2.79%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294"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实验组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/>
                        <a:t>潍坊，大连，武汉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8510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40.86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FF0000"/>
                          </a:solidFill>
                        </a:rPr>
                        <a:t>8.71%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2.16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FF0000"/>
                          </a:solidFill>
                        </a:rPr>
                        <a:t>11.92%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7.21%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FF0000"/>
                          </a:solidFill>
                        </a:rPr>
                        <a:t>1.52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205822"/>
              </p:ext>
            </p:extLst>
          </p:nvPr>
        </p:nvGraphicFramePr>
        <p:xfrm>
          <a:off x="1517791" y="4396010"/>
          <a:ext cx="8970381" cy="2194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7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67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67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67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67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67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967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88077"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城市类别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组别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司机人数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人均每天</a:t>
                      </a:r>
                      <a:r>
                        <a:rPr lang="en-US" altLang="zh-CN" sz="1100" dirty="0"/>
                        <a:t>GMV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GMV</a:t>
                      </a:r>
                      <a:r>
                        <a:rPr lang="zh-CN" altLang="en-US" sz="1100" dirty="0"/>
                        <a:t>提升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/>
                        <a:t>人均每天订单量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订单量提升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补贴率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ROI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765">
                <a:tc rowSpan="2">
                  <a:txBody>
                    <a:bodyPr/>
                    <a:lstStyle/>
                    <a:p>
                      <a:r>
                        <a:rPr lang="zh-CN" altLang="en-US" sz="1100" dirty="0"/>
                        <a:t>第一类城市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对照组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36307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22.98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1.46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4.48%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11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实验组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36306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24.83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FF0000"/>
                          </a:solidFill>
                        </a:rPr>
                        <a:t>8.02%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1.57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FF0000"/>
                          </a:solidFill>
                        </a:rPr>
                        <a:t>7.85%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6.62%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FF0000"/>
                          </a:solidFill>
                        </a:rPr>
                        <a:t>3.01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765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/>
                        <a:t>第二类城市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对照组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100" dirty="0"/>
                        <a:t>9429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48.81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3.74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3.53%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76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实验组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9429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53.96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FF0000"/>
                          </a:solidFill>
                        </a:rPr>
                        <a:t>10.56%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4.16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FF0000"/>
                          </a:solidFill>
                        </a:rPr>
                        <a:t>10.54%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7.31%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FF0000"/>
                          </a:solidFill>
                        </a:rPr>
                        <a:t>2.32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765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/>
                        <a:t>第三类城市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对照组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100" dirty="0"/>
                        <a:t>26828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24.74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1.68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6.56%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76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实验组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100" dirty="0"/>
                        <a:t>26825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26.12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FF0000"/>
                          </a:solidFill>
                        </a:rPr>
                        <a:t>5.58%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1.85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FF0000"/>
                          </a:solidFill>
                        </a:rPr>
                        <a:t>5.76%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9.86%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FF0000"/>
                          </a:solidFill>
                        </a:rPr>
                        <a:t>1.45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3491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325836"/>
            <a:ext cx="10058401" cy="4341236"/>
          </a:xfrm>
        </p:spPr>
        <p:txBody>
          <a:bodyPr/>
          <a:lstStyle/>
          <a:p>
            <a:r>
              <a:rPr kumimoji="1" lang="zh-CN" altLang="en-US" sz="2000" dirty="0">
                <a:solidFill>
                  <a:srgbClr val="FF9300"/>
                </a:solidFill>
                <a:latin typeface="+mj-ea"/>
              </a:rPr>
              <a:t>实验指标随时间变化趋势</a:t>
            </a:r>
          </a:p>
          <a:p>
            <a:pPr marL="0" indent="0">
              <a:buNone/>
            </a:pP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    </a:t>
            </a:r>
            <a:r>
              <a:rPr kumimoji="1" lang="zh-CN" altLang="en-US" sz="1400" dirty="0">
                <a:latin typeface="Times New Roman" charset="0"/>
                <a:ea typeface="Times New Roman" charset="0"/>
                <a:cs typeface="Times New Roman" charset="0"/>
              </a:rPr>
              <a:t>从</a:t>
            </a:r>
            <a:r>
              <a:rPr kumimoji="1" lang="en-US" altLang="zh-CN" sz="1400" dirty="0">
                <a:latin typeface="Times New Roman" charset="0"/>
                <a:ea typeface="Times New Roman" charset="0"/>
                <a:cs typeface="Times New Roman" charset="0"/>
              </a:rPr>
              <a:t>GMV</a:t>
            </a:r>
            <a:r>
              <a:rPr kumimoji="1" lang="zh-CN" altLang="en-US" sz="1400" dirty="0">
                <a:latin typeface="Times New Roman" charset="0"/>
                <a:ea typeface="Times New Roman" charset="0"/>
                <a:cs typeface="Times New Roman" charset="0"/>
              </a:rPr>
              <a:t>和订单提升指标趋势来看，天级别</a:t>
            </a:r>
            <a:r>
              <a:rPr kumimoji="1" lang="en-US" altLang="zh-CN" sz="1400" dirty="0">
                <a:latin typeface="Times New Roman" charset="0"/>
                <a:ea typeface="Times New Roman" charset="0"/>
                <a:cs typeface="Times New Roman" charset="0"/>
              </a:rPr>
              <a:t>GMV</a:t>
            </a:r>
            <a:r>
              <a:rPr kumimoji="1" lang="zh-CN" altLang="en-US" sz="1400" dirty="0">
                <a:latin typeface="Times New Roman" charset="0"/>
                <a:ea typeface="Times New Roman" charset="0"/>
                <a:cs typeface="Times New Roman" charset="0"/>
              </a:rPr>
              <a:t>和订单量提升基本稳定在 </a:t>
            </a:r>
            <a:r>
              <a:rPr kumimoji="1" lang="en-US" altLang="zh-CN" sz="1400" dirty="0">
                <a:latin typeface="Times New Roman" charset="0"/>
                <a:ea typeface="Times New Roman" charset="0"/>
                <a:cs typeface="Times New Roman" charset="0"/>
              </a:rPr>
              <a:t>8.5%</a:t>
            </a:r>
            <a:r>
              <a:rPr kumimoji="1" lang="zh-CN" altLang="en-US" sz="1400" dirty="0">
                <a:latin typeface="Times New Roman" charset="0"/>
                <a:ea typeface="Times New Roman" charset="0"/>
                <a:cs typeface="Times New Roman" charset="0"/>
              </a:rPr>
              <a:t> 和 </a:t>
            </a:r>
            <a:r>
              <a:rPr kumimoji="1" lang="en-US" altLang="zh-CN" sz="1400" dirty="0">
                <a:latin typeface="Times New Roman" charset="0"/>
                <a:ea typeface="Times New Roman" charset="0"/>
                <a:cs typeface="Times New Roman" charset="0"/>
              </a:rPr>
              <a:t>11%</a:t>
            </a:r>
            <a:r>
              <a:rPr kumimoji="1" lang="zh-CN" altLang="en-US" sz="1400" dirty="0">
                <a:latin typeface="Times New Roman" charset="0"/>
                <a:ea typeface="Times New Roman" charset="0"/>
                <a:cs typeface="Times New Roman" charset="0"/>
              </a:rPr>
              <a:t>。</a:t>
            </a:r>
            <a:endParaRPr kumimoji="1" lang="en-US" altLang="zh-CN" sz="1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buNone/>
            </a:pPr>
            <a:r>
              <a:rPr kumimoji="1" lang="zh-CN" altLang="en-US" sz="1400" dirty="0">
                <a:latin typeface="Times New Roman" charset="0"/>
                <a:ea typeface="Times New Roman" charset="0"/>
                <a:cs typeface="Times New Roman" charset="0"/>
              </a:rPr>
              <a:t>    从</a:t>
            </a:r>
            <a:r>
              <a:rPr kumimoji="1" lang="en-US" altLang="zh-CN" sz="1400" dirty="0">
                <a:latin typeface="Times New Roman" charset="0"/>
                <a:ea typeface="Times New Roman" charset="0"/>
                <a:cs typeface="Times New Roman" charset="0"/>
              </a:rPr>
              <a:t>ROI</a:t>
            </a:r>
            <a:r>
              <a:rPr kumimoji="1" lang="zh-CN" altLang="en-US" sz="1400" dirty="0">
                <a:latin typeface="Times New Roman" charset="0"/>
                <a:ea typeface="Times New Roman" charset="0"/>
                <a:cs typeface="Times New Roman" charset="0"/>
              </a:rPr>
              <a:t>指标趋势来看，</a:t>
            </a:r>
            <a:r>
              <a:rPr kumimoji="1" lang="en-US" altLang="zh-CN" sz="1400" dirty="0">
                <a:latin typeface="Times New Roman" charset="0"/>
                <a:ea typeface="Times New Roman" charset="0"/>
                <a:cs typeface="Times New Roman" charset="0"/>
              </a:rPr>
              <a:t>ROI</a:t>
            </a:r>
            <a:r>
              <a:rPr kumimoji="1" lang="zh-CN" altLang="en-US" sz="1400" dirty="0">
                <a:latin typeface="Times New Roman" charset="0"/>
                <a:ea typeface="Times New Roman" charset="0"/>
                <a:cs typeface="Times New Roman" charset="0"/>
              </a:rPr>
              <a:t> 指标趋势有</a:t>
            </a:r>
            <a:r>
              <a:rPr kumimoji="1" lang="zh-CN" altLang="en-US" sz="1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明显上涨</a:t>
            </a:r>
            <a:r>
              <a:rPr kumimoji="1" lang="zh-CN" altLang="en-US" sz="1400" dirty="0">
                <a:latin typeface="Times New Roman" charset="0"/>
                <a:ea typeface="Times New Roman" charset="0"/>
                <a:cs typeface="Times New Roman" charset="0"/>
              </a:rPr>
              <a:t>的趋势，越到后边补贴效果越好，体现强化学习的优化</a:t>
            </a:r>
            <a:r>
              <a:rPr kumimoji="1" lang="zh-CN" altLang="en-US" sz="1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长期效果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。</a:t>
            </a:r>
            <a:endParaRPr kumimoji="1" lang="en-US" altLang="zh-CN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en-US" altLang="zh-CN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687" y="2627864"/>
            <a:ext cx="2847541" cy="17371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172" y="2598392"/>
            <a:ext cx="3249547" cy="18892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164" y="4770445"/>
            <a:ext cx="2718901" cy="15893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587" y="4747373"/>
            <a:ext cx="2679606" cy="15893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449" y="4747374"/>
            <a:ext cx="2669447" cy="15893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20482" y="3039335"/>
            <a:ext cx="1677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第一次线上</a:t>
            </a:r>
            <a:r>
              <a:rPr lang="en-US" altLang="zh-CN" sz="1600" dirty="0"/>
              <a:t>3</a:t>
            </a:r>
            <a:r>
              <a:rPr lang="zh-CN" altLang="en-US" sz="1600" dirty="0"/>
              <a:t>城实验数据表现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1303771" y="5272744"/>
            <a:ext cx="1910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第二次全国实验</a:t>
            </a:r>
            <a:endParaRPr lang="en-US" altLang="zh-CN" sz="1600" dirty="0"/>
          </a:p>
          <a:p>
            <a:r>
              <a:rPr lang="zh-CN" altLang="en-US" sz="1600" dirty="0"/>
              <a:t>分类城市数据</a:t>
            </a:r>
            <a:endParaRPr lang="en-US" sz="16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CC1A75C-BF9E-BC47-A7CC-758B30183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618" y="543991"/>
            <a:ext cx="10058400" cy="755119"/>
          </a:xfrm>
        </p:spPr>
        <p:txBody>
          <a:bodyPr/>
          <a:lstStyle/>
          <a:p>
            <a:r>
              <a:rPr lang="en-US" altLang="zh-CN" sz="3200" dirty="0">
                <a:latin typeface="Calibri" charset="0"/>
                <a:ea typeface="Calibri" charset="0"/>
                <a:cs typeface="Calibri" charset="0"/>
              </a:rPr>
              <a:t>3.5</a:t>
            </a:r>
            <a:r>
              <a:rPr lang="zh-CN" altLang="en-US" sz="3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200" dirty="0">
                <a:latin typeface="Calibri" charset="0"/>
                <a:ea typeface="Calibri" charset="0"/>
                <a:cs typeface="Calibri" charset="0"/>
              </a:rPr>
              <a:t>AB</a:t>
            </a:r>
            <a:r>
              <a:rPr lang="zh-CN" altLang="en-US" sz="3200" dirty="0">
                <a:latin typeface="Calibri" charset="0"/>
                <a:ea typeface="Calibri" charset="0"/>
                <a:cs typeface="Calibri" charset="0"/>
              </a:rPr>
              <a:t>实验结果</a:t>
            </a:r>
            <a:endParaRPr lang="en-US" sz="32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982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86A831-973A-3B42-9202-F5BB408AE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658" y="576160"/>
            <a:ext cx="10058400" cy="1165241"/>
          </a:xfrm>
        </p:spPr>
        <p:txBody>
          <a:bodyPr/>
          <a:lstStyle/>
          <a:p>
            <a:r>
              <a:rPr kumimoji="1" lang="zh-CN" altLang="en-US" sz="4000" dirty="0"/>
              <a:t>二 虚拟环境和强化学习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7A63E8-902E-A04A-A7A2-BE2D829BF3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18785" y="2371211"/>
            <a:ext cx="9930064" cy="2780338"/>
          </a:xfrm>
        </p:spPr>
        <p:txBody>
          <a:bodyPr/>
          <a:lstStyle/>
          <a:p>
            <a:r>
              <a:rPr kumimoji="1" lang="en-US" altLang="zh-CN" sz="3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Uber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：</a:t>
            </a:r>
            <a:r>
              <a:rPr kumimoji="1" lang="en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Simulated Marketplace</a:t>
            </a:r>
            <a:endParaRPr kumimoji="1"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3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Taobao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Virtual-Taobao</a:t>
            </a:r>
          </a:p>
          <a:p>
            <a:endParaRPr kumimoji="1"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320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DiDi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DEMER</a:t>
            </a:r>
            <a:endPara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7217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A1AFAD0B-7BFA-6E4A-A4FF-C83B65CE2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452" y="6275379"/>
            <a:ext cx="10058400" cy="116524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https://eng.uber.com/simulated-marketplace/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AF7C126-14E9-DB45-A6FE-43A62123917E}"/>
              </a:ext>
            </a:extLst>
          </p:cNvPr>
          <p:cNvSpPr txBox="1">
            <a:spLocks/>
          </p:cNvSpPr>
          <p:nvPr/>
        </p:nvSpPr>
        <p:spPr>
          <a:xfrm>
            <a:off x="456932" y="257237"/>
            <a:ext cx="10058400" cy="75511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FZLanTingHeiS-DB1-GB" charset="0"/>
                <a:ea typeface="FZLanTingHeiS-DB1-GB" charset="0"/>
                <a:cs typeface="FZLanTingHeiS-DB1-GB" charset="0"/>
              </a:defRPr>
            </a:lvl1pPr>
          </a:lstStyle>
          <a:p>
            <a:r>
              <a:rPr lang="en-US" altLang="zh-CN" sz="3200" dirty="0">
                <a:latin typeface="Calibri" charset="0"/>
                <a:ea typeface="Calibri" charset="0"/>
                <a:cs typeface="Calibri" charset="0"/>
              </a:rPr>
              <a:t>2.1</a:t>
            </a:r>
            <a:r>
              <a:rPr lang="zh-CN" altLang="en-US" sz="3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200" dirty="0">
                <a:latin typeface="Calibri" charset="0"/>
                <a:ea typeface="Calibri" charset="0"/>
                <a:cs typeface="Calibri" charset="0"/>
              </a:rPr>
              <a:t>Uber</a:t>
            </a:r>
            <a:r>
              <a:rPr lang="zh-CN" altLang="en-US" sz="3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200" dirty="0">
                <a:latin typeface="Calibri" charset="0"/>
                <a:ea typeface="Calibri" charset="0"/>
                <a:cs typeface="Calibri" charset="0"/>
              </a:rPr>
              <a:t>Marketplace</a:t>
            </a:r>
            <a:r>
              <a:rPr lang="zh-CN" altLang="en-US" sz="3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200" dirty="0">
                <a:latin typeface="Calibri" charset="0"/>
                <a:ea typeface="Calibri" charset="0"/>
                <a:cs typeface="Calibri" charset="0"/>
              </a:rPr>
              <a:t>Simulation</a:t>
            </a:r>
            <a:endParaRPr lang="en-US" sz="3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994D23-F5D5-3840-A201-C59A7B148F66}"/>
              </a:ext>
            </a:extLst>
          </p:cNvPr>
          <p:cNvSpPr txBox="1"/>
          <p:nvPr/>
        </p:nvSpPr>
        <p:spPr>
          <a:xfrm>
            <a:off x="456932" y="127509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模拟仿真环境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8B7665B-5ECD-F54A-8CF9-8FF3C5EE5623}"/>
              </a:ext>
            </a:extLst>
          </p:cNvPr>
          <p:cNvSpPr/>
          <p:nvPr/>
        </p:nvSpPr>
        <p:spPr>
          <a:xfrm>
            <a:off x="456932" y="1783900"/>
            <a:ext cx="95329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为使得产品测试更加方便, the Uber Marketplace Simulation建立了仿真平台，对真实司机和乘客建立仿真环境。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6D80F59-CBF0-0443-B079-4B9FF707CA18}"/>
              </a:ext>
            </a:extLst>
          </p:cNvPr>
          <p:cNvSpPr/>
          <p:nvPr/>
        </p:nvSpPr>
        <p:spPr>
          <a:xfrm>
            <a:off x="456932" y="3201775"/>
            <a:ext cx="7467332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两个重要组成部分的模拟：</a:t>
            </a:r>
            <a:endParaRPr lang="en-US" altLang="zh-CN" sz="2000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000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市场服务</a:t>
            </a:r>
            <a:r>
              <a:rPr lang="zh-CN" altLang="en-US" dirty="0">
                <a:solidFill>
                  <a:srgbClr val="222222"/>
                </a:solidFill>
                <a:latin typeface="Helvetica Neue" panose="02000503000000020004" pitchFamily="2" charset="0"/>
              </a:rPr>
              <a:t>：决策调度</a:t>
            </a:r>
            <a:endParaRPr lang="en-US" altLang="zh-CN" dirty="0">
              <a:solidFill>
                <a:srgbClr val="222222"/>
              </a:solidFill>
              <a:latin typeface="Helvetica Neue" panose="02000503000000020004" pitchFamily="2" charset="0"/>
            </a:endParaRPr>
          </a:p>
          <a:p>
            <a:r>
              <a:rPr lang="zh-CN" altLang="en-US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用户行为模型</a:t>
            </a:r>
            <a:r>
              <a:rPr lang="zh-CN" altLang="en-US" dirty="0">
                <a:solidFill>
                  <a:srgbClr val="222222"/>
                </a:solidFill>
                <a:latin typeface="Helvetica Neue" panose="02000503000000020004" pitchFamily="2" charset="0"/>
              </a:rPr>
              <a:t>：决定司乘行为，例如行程取消和导航选择。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8797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A1AFAD0B-7BFA-6E4A-A4FF-C83B65CE2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452" y="6275379"/>
            <a:ext cx="10058400" cy="116524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https://eng.uber.com/simulated-marketplace/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AF7C126-14E9-DB45-A6FE-43A62123917E}"/>
              </a:ext>
            </a:extLst>
          </p:cNvPr>
          <p:cNvSpPr txBox="1">
            <a:spLocks/>
          </p:cNvSpPr>
          <p:nvPr/>
        </p:nvSpPr>
        <p:spPr>
          <a:xfrm>
            <a:off x="456932" y="257237"/>
            <a:ext cx="10058400" cy="75511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FZLanTingHeiS-DB1-GB" charset="0"/>
                <a:ea typeface="FZLanTingHeiS-DB1-GB" charset="0"/>
                <a:cs typeface="FZLanTingHeiS-DB1-GB" charset="0"/>
              </a:defRPr>
            </a:lvl1pPr>
          </a:lstStyle>
          <a:p>
            <a:r>
              <a:rPr lang="en-US" altLang="zh-CN" sz="3200" dirty="0">
                <a:latin typeface="Calibri" charset="0"/>
                <a:ea typeface="Calibri" charset="0"/>
                <a:cs typeface="Calibri" charset="0"/>
              </a:rPr>
              <a:t>2.1</a:t>
            </a:r>
            <a:r>
              <a:rPr lang="zh-CN" altLang="en-US" sz="3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200" dirty="0">
                <a:latin typeface="Calibri" charset="0"/>
                <a:ea typeface="Calibri" charset="0"/>
                <a:cs typeface="Calibri" charset="0"/>
              </a:rPr>
              <a:t>Uber</a:t>
            </a:r>
            <a:r>
              <a:rPr lang="zh-CN" altLang="en-US" sz="3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200" dirty="0">
                <a:latin typeface="Calibri" charset="0"/>
                <a:ea typeface="Calibri" charset="0"/>
                <a:cs typeface="Calibri" charset="0"/>
              </a:rPr>
              <a:t>Marketplace</a:t>
            </a:r>
            <a:r>
              <a:rPr lang="zh-CN" altLang="en-US" sz="3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200" dirty="0">
                <a:latin typeface="Calibri" charset="0"/>
                <a:ea typeface="Calibri" charset="0"/>
                <a:cs typeface="Calibri" charset="0"/>
              </a:rPr>
              <a:t>Simulation</a:t>
            </a:r>
            <a:endParaRPr lang="en-US" sz="3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994D23-F5D5-3840-A201-C59A7B148F66}"/>
              </a:ext>
            </a:extLst>
          </p:cNvPr>
          <p:cNvSpPr txBox="1"/>
          <p:nvPr/>
        </p:nvSpPr>
        <p:spPr>
          <a:xfrm>
            <a:off x="456932" y="1275098"/>
            <a:ext cx="8458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机器学习框架（</a:t>
            </a:r>
            <a:r>
              <a:rPr lang="en" altLang="zh-CN" dirty="0"/>
              <a:t> Simulation platform machine learning framework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81FA262-C2DC-044B-9EE8-C49B4116F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704" y="1640524"/>
            <a:ext cx="5507048" cy="304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3D167C7-8603-3541-936E-EBDD4095A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32" y="1675208"/>
            <a:ext cx="4629150" cy="311085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D03963F-E731-3A4B-A670-ED0A40E72935}"/>
              </a:ext>
            </a:extLst>
          </p:cNvPr>
          <p:cNvSpPr/>
          <p:nvPr/>
        </p:nvSpPr>
        <p:spPr>
          <a:xfrm>
            <a:off x="456932" y="4895590"/>
            <a:ext cx="5410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</a:t>
            </a:r>
            <a:r>
              <a:rPr lang="en-US" altLang="zh-CN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CN" altLang="en-US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自动培训管道（中心）获取原始数据，并使用</a:t>
            </a:r>
            <a:r>
              <a:rPr lang="en" altLang="zh-CN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Simulation ML</a:t>
            </a:r>
            <a:r>
              <a:rPr lang="zh-CN" altLang="en-US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模型（左侧）将数据保存到</a:t>
            </a:r>
            <a:r>
              <a:rPr lang="en" altLang="zh-CN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Storage Service</a:t>
            </a:r>
            <a:r>
              <a:rPr lang="zh-CN" altLang="en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zh-CN" altLang="en-US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右侧）和</a:t>
            </a:r>
            <a:r>
              <a:rPr lang="en" altLang="zh-CN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Simulation Database</a:t>
            </a:r>
            <a:r>
              <a:rPr lang="zh-CN" altLang="en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zh-CN" altLang="en-US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底部）。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CCCBC78-75B4-F741-B75F-20630C6908DA}"/>
              </a:ext>
            </a:extLst>
          </p:cNvPr>
          <p:cNvSpPr/>
          <p:nvPr/>
        </p:nvSpPr>
        <p:spPr>
          <a:xfrm>
            <a:off x="6307374" y="501236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</a:t>
            </a:r>
            <a:r>
              <a:rPr lang="en-US" altLang="zh-CN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获取模型元数据，输入数据库，获取检查点，下载到其磁盘上。然后，结合</a:t>
            </a:r>
            <a:r>
              <a:rPr lang="en" altLang="zh-CN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Simulation ML Models</a:t>
            </a:r>
            <a:r>
              <a:rPr lang="zh-CN" altLang="en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zh-CN" altLang="en-US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上部中央），其中</a:t>
            </a:r>
            <a:r>
              <a:rPr lang="en" altLang="zh-CN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Model Factor</a:t>
            </a:r>
            <a:r>
              <a:rPr lang="zh-CN" altLang="en-US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将模型实例化到核心流中。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9433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A1AFAD0B-7BFA-6E4A-A4FF-C83B65CE2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452" y="6275379"/>
            <a:ext cx="10058400" cy="116524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https://eng.uber.com/simulated-marketplace/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AF7C126-14E9-DB45-A6FE-43A62123917E}"/>
              </a:ext>
            </a:extLst>
          </p:cNvPr>
          <p:cNvSpPr txBox="1">
            <a:spLocks/>
          </p:cNvSpPr>
          <p:nvPr/>
        </p:nvSpPr>
        <p:spPr>
          <a:xfrm>
            <a:off x="456932" y="257237"/>
            <a:ext cx="10058400" cy="75511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FZLanTingHeiS-DB1-GB" charset="0"/>
                <a:ea typeface="FZLanTingHeiS-DB1-GB" charset="0"/>
                <a:cs typeface="FZLanTingHeiS-DB1-GB" charset="0"/>
              </a:defRPr>
            </a:lvl1pPr>
          </a:lstStyle>
          <a:p>
            <a:r>
              <a:rPr lang="en-US" altLang="zh-CN" sz="3200" dirty="0">
                <a:latin typeface="Calibri" charset="0"/>
                <a:ea typeface="Calibri" charset="0"/>
                <a:cs typeface="Calibri" charset="0"/>
              </a:rPr>
              <a:t>2.1</a:t>
            </a:r>
            <a:r>
              <a:rPr lang="zh-CN" altLang="en-US" sz="3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200" dirty="0">
                <a:latin typeface="Calibri" charset="0"/>
                <a:ea typeface="Calibri" charset="0"/>
                <a:cs typeface="Calibri" charset="0"/>
              </a:rPr>
              <a:t>Uber</a:t>
            </a:r>
            <a:r>
              <a:rPr lang="zh-CN" altLang="en-US" sz="3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200" dirty="0">
                <a:latin typeface="Calibri" charset="0"/>
                <a:ea typeface="Calibri" charset="0"/>
                <a:cs typeface="Calibri" charset="0"/>
              </a:rPr>
              <a:t>Marketplace</a:t>
            </a:r>
            <a:r>
              <a:rPr lang="zh-CN" altLang="en-US" sz="3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200" dirty="0">
                <a:latin typeface="Calibri" charset="0"/>
                <a:ea typeface="Calibri" charset="0"/>
                <a:cs typeface="Calibri" charset="0"/>
              </a:rPr>
              <a:t>Simulation</a:t>
            </a:r>
            <a:endParaRPr lang="en-US" sz="32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448B4EB-E4B1-4E46-B22B-EDA56FA62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082" y="554562"/>
            <a:ext cx="4134470" cy="554019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E776D7B-4689-7D41-AFBD-C961F614A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636" y="869417"/>
            <a:ext cx="8802236" cy="4910480"/>
          </a:xfrm>
          <a:prstGeom prst="rect">
            <a:avLst/>
          </a:prstGeom>
        </p:spPr>
      </p:pic>
      <p:sp>
        <p:nvSpPr>
          <p:cNvPr id="8" name="文本框 3">
            <a:extLst>
              <a:ext uri="{FF2B5EF4-FFF2-40B4-BE49-F238E27FC236}">
                <a16:creationId xmlns:a16="http://schemas.microsoft.com/office/drawing/2014/main" id="{6E994D23-F5D5-3840-A201-C59A7B148F66}"/>
              </a:ext>
            </a:extLst>
          </p:cNvPr>
          <p:cNvSpPr txBox="1"/>
          <p:nvPr/>
        </p:nvSpPr>
        <p:spPr>
          <a:xfrm>
            <a:off x="355332" y="1245364"/>
            <a:ext cx="8458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仿真司机分布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015173-45DB-9143-A391-BF806061D327}"/>
              </a:ext>
            </a:extLst>
          </p:cNvPr>
          <p:cNvSpPr txBox="1"/>
          <p:nvPr/>
        </p:nvSpPr>
        <p:spPr>
          <a:xfrm>
            <a:off x="660400" y="2235200"/>
            <a:ext cx="32704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模拟司机分布，而非单个司机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混合模型：</a:t>
            </a:r>
            <a:r>
              <a:rPr lang="en" altLang="zh-CN" dirty="0"/>
              <a:t>on-trip and off-trip</a:t>
            </a:r>
          </a:p>
          <a:p>
            <a:endParaRPr kumimoji="1" lang="en" altLang="zh-CN" dirty="0"/>
          </a:p>
          <a:p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0315C19-0DA8-914B-93CF-0B53569915EC}"/>
              </a:ext>
            </a:extLst>
          </p:cNvPr>
          <p:cNvSpPr txBox="1"/>
          <p:nvPr/>
        </p:nvSpPr>
        <p:spPr>
          <a:xfrm>
            <a:off x="660400" y="3887410"/>
            <a:ext cx="2784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On-trip</a:t>
            </a:r>
            <a:r>
              <a:rPr kumimoji="1" lang="zh-CN" altLang="en-US" dirty="0"/>
              <a:t>：基于规则的策略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Off-trip</a:t>
            </a:r>
            <a:r>
              <a:rPr kumimoji="1" lang="zh-CN" altLang="en-US" dirty="0"/>
              <a:t>：基于树模型</a:t>
            </a:r>
          </a:p>
        </p:txBody>
      </p:sp>
    </p:spTree>
    <p:extLst>
      <p:ext uri="{BB962C8B-B14F-4D97-AF65-F5344CB8AC3E}">
        <p14:creationId xmlns:p14="http://schemas.microsoft.com/office/powerpoint/2010/main" val="36639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BEBEF9DA-9095-1546-906E-0DBCBE89A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100" y="1736069"/>
            <a:ext cx="6748440" cy="4539310"/>
          </a:xfrm>
          <a:prstGeom prst="rect">
            <a:avLst/>
          </a:prstGeom>
        </p:spPr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A1AFAD0B-7BFA-6E4A-A4FF-C83B65CE2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452" y="6275379"/>
            <a:ext cx="10058400" cy="116524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https://eng.uber.com/simulated-marketplace/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AF7C126-14E9-DB45-A6FE-43A62123917E}"/>
              </a:ext>
            </a:extLst>
          </p:cNvPr>
          <p:cNvSpPr txBox="1">
            <a:spLocks/>
          </p:cNvSpPr>
          <p:nvPr/>
        </p:nvSpPr>
        <p:spPr>
          <a:xfrm>
            <a:off x="456932" y="257237"/>
            <a:ext cx="10058400" cy="75511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FZLanTingHeiS-DB1-GB" charset="0"/>
                <a:ea typeface="FZLanTingHeiS-DB1-GB" charset="0"/>
                <a:cs typeface="FZLanTingHeiS-DB1-GB" charset="0"/>
              </a:defRPr>
            </a:lvl1pPr>
          </a:lstStyle>
          <a:p>
            <a:r>
              <a:rPr lang="en-US" altLang="zh-CN" sz="3200" dirty="0">
                <a:latin typeface="Calibri" charset="0"/>
                <a:ea typeface="Calibri" charset="0"/>
                <a:cs typeface="Calibri" charset="0"/>
              </a:rPr>
              <a:t>2.1</a:t>
            </a:r>
            <a:r>
              <a:rPr lang="zh-CN" altLang="en-US" sz="3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200" dirty="0">
                <a:latin typeface="Calibri" charset="0"/>
                <a:ea typeface="Calibri" charset="0"/>
                <a:cs typeface="Calibri" charset="0"/>
              </a:rPr>
              <a:t>Uber</a:t>
            </a:r>
            <a:r>
              <a:rPr lang="zh-CN" altLang="en-US" sz="3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200" dirty="0">
                <a:latin typeface="Calibri" charset="0"/>
                <a:ea typeface="Calibri" charset="0"/>
                <a:cs typeface="Calibri" charset="0"/>
              </a:rPr>
              <a:t>Marketplace</a:t>
            </a:r>
            <a:r>
              <a:rPr lang="zh-CN" altLang="en-US" sz="3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3200" dirty="0">
                <a:latin typeface="Calibri" charset="0"/>
                <a:ea typeface="Calibri" charset="0"/>
                <a:cs typeface="Calibri" charset="0"/>
              </a:rPr>
              <a:t>Simulation</a:t>
            </a:r>
            <a:endParaRPr lang="en-US" sz="3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A281073-346B-BE4B-A684-AF5CC2BF044A}"/>
              </a:ext>
            </a:extLst>
          </p:cNvPr>
          <p:cNvSpPr txBox="1"/>
          <p:nvPr/>
        </p:nvSpPr>
        <p:spPr>
          <a:xfrm>
            <a:off x="1028700" y="1174157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算法分布和实际分布比较</a:t>
            </a:r>
          </a:p>
        </p:txBody>
      </p:sp>
    </p:spTree>
    <p:extLst>
      <p:ext uri="{BB962C8B-B14F-4D97-AF65-F5344CB8AC3E}">
        <p14:creationId xmlns:p14="http://schemas.microsoft.com/office/powerpoint/2010/main" val="4061068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A1AFAD0B-7BFA-6E4A-A4FF-C83B65CE2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452" y="6275379"/>
            <a:ext cx="9462847" cy="40684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" altLang="zh-CN" dirty="0"/>
              <a:t>Virtual-Taobao: Virtualizing Real-world Online Retail Environment for Reinforcement Learning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AF7C126-14E9-DB45-A6FE-43A62123917E}"/>
              </a:ext>
            </a:extLst>
          </p:cNvPr>
          <p:cNvSpPr txBox="1">
            <a:spLocks/>
          </p:cNvSpPr>
          <p:nvPr/>
        </p:nvSpPr>
        <p:spPr>
          <a:xfrm>
            <a:off x="456932" y="257237"/>
            <a:ext cx="10058400" cy="75511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FZLanTingHeiS-DB1-GB" charset="0"/>
                <a:ea typeface="FZLanTingHeiS-DB1-GB" charset="0"/>
                <a:cs typeface="FZLanTingHeiS-DB1-GB" charset="0"/>
              </a:defRPr>
            </a:lvl1pPr>
          </a:lstStyle>
          <a:p>
            <a:r>
              <a:rPr lang="en-US" altLang="zh-CN" sz="3200" dirty="0">
                <a:latin typeface="Calibri" charset="0"/>
                <a:ea typeface="Calibri" charset="0"/>
                <a:cs typeface="Calibri" charset="0"/>
              </a:rPr>
              <a:t>2.2</a:t>
            </a:r>
            <a:r>
              <a:rPr lang="zh-CN" altLang="en-US" sz="3200" dirty="0">
                <a:latin typeface="Calibri" charset="0"/>
                <a:ea typeface="Calibri" charset="0"/>
                <a:cs typeface="Calibri" charset="0"/>
              </a:rPr>
              <a:t> 虚拟淘宝</a:t>
            </a:r>
            <a:endParaRPr lang="en-US" altLang="zh-CN" sz="3200" dirty="0">
              <a:latin typeface="Calibri" charset="0"/>
              <a:ea typeface="Calibri" charset="0"/>
              <a:cs typeface="Calibri" charset="0"/>
            </a:endParaRPr>
          </a:p>
          <a:p>
            <a:endParaRPr lang="en-US" sz="3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D58F67E-6E82-D547-BCDB-9FE6B76EB1FE}"/>
              </a:ext>
            </a:extLst>
          </p:cNvPr>
          <p:cNvSpPr txBox="1"/>
          <p:nvPr/>
        </p:nvSpPr>
        <p:spPr>
          <a:xfrm>
            <a:off x="957252" y="2051965"/>
            <a:ext cx="80842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目的：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/>
              <a:t>构建虚拟淘宝</a:t>
            </a:r>
            <a:r>
              <a:rPr kumimoji="1" lang="en-US" altLang="zh-CN" dirty="0"/>
              <a:t>(</a:t>
            </a:r>
            <a:r>
              <a:rPr kumimoji="1" lang="en" altLang="zh-CN" dirty="0"/>
              <a:t>Virtual-Taobao</a:t>
            </a:r>
            <a:r>
              <a:rPr kumimoji="1" lang="en-US" altLang="zh-CN" dirty="0"/>
              <a:t>)</a:t>
            </a:r>
            <a:r>
              <a:rPr kumimoji="1" lang="zh-CN" altLang="en" dirty="0"/>
              <a:t>，</a:t>
            </a:r>
            <a:r>
              <a:rPr kumimoji="1" lang="zh-CN" altLang="en-US" dirty="0"/>
              <a:t>从历史客户行为数据中学习的模拟器，</a:t>
            </a:r>
            <a:endParaRPr kumimoji="1" lang="en-US" altLang="zh-CN" dirty="0"/>
          </a:p>
          <a:p>
            <a:r>
              <a:rPr kumimoji="1" lang="zh-CN" altLang="en-US" dirty="0"/>
              <a:t>在虚拟淘宝上训练策略，不需要实物采样成本</a:t>
            </a:r>
            <a:r>
              <a:rPr kumimoji="1" lang="en-US" altLang="zh-CN" dirty="0"/>
              <a:t>, </a:t>
            </a:r>
            <a:r>
              <a:rPr lang="zh-CN" altLang="en-US" dirty="0"/>
              <a:t>更好地进行商品搜索的项目。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D980BD5-B761-2743-9C90-3A005FB5E6B7}"/>
              </a:ext>
            </a:extLst>
          </p:cNvPr>
          <p:cNvSpPr txBox="1"/>
          <p:nvPr/>
        </p:nvSpPr>
        <p:spPr>
          <a:xfrm>
            <a:off x="990600" y="4014905"/>
            <a:ext cx="4312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</a:t>
            </a:r>
            <a:r>
              <a:rPr kumimoji="1" lang="zh-CN" altLang="en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地址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" altLang="zh-CN" dirty="0">
              <a:hlinkClick r:id="rId3"/>
            </a:endParaRPr>
          </a:p>
          <a:p>
            <a:r>
              <a:rPr lang="en" altLang="zh-CN" dirty="0">
                <a:hlinkClick r:id="rId3"/>
              </a:rPr>
              <a:t>https://github.com/eyounx/VirtualTaobao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0391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4F16EC8-0A36-D24A-AAF7-0BAA9E8AA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32" y="638968"/>
            <a:ext cx="11367352" cy="4165876"/>
          </a:xfrm>
          <a:prstGeom prst="rect">
            <a:avLst/>
          </a:prstGeom>
        </p:spPr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A1AFAD0B-7BFA-6E4A-A4FF-C83B65CE2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452" y="6275379"/>
            <a:ext cx="9462847" cy="40684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" altLang="zh-CN" dirty="0"/>
              <a:t>Virtual-Taobao: Virtualizing Real-world Online Retail Environment for Reinforcement Learning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AF7C126-14E9-DB45-A6FE-43A62123917E}"/>
              </a:ext>
            </a:extLst>
          </p:cNvPr>
          <p:cNvSpPr txBox="1">
            <a:spLocks/>
          </p:cNvSpPr>
          <p:nvPr/>
        </p:nvSpPr>
        <p:spPr>
          <a:xfrm>
            <a:off x="456932" y="257237"/>
            <a:ext cx="10058400" cy="75511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FZLanTingHeiS-DB1-GB" charset="0"/>
                <a:ea typeface="FZLanTingHeiS-DB1-GB" charset="0"/>
                <a:cs typeface="FZLanTingHeiS-DB1-GB" charset="0"/>
              </a:defRPr>
            </a:lvl1pPr>
          </a:lstStyle>
          <a:p>
            <a:r>
              <a:rPr lang="en-US" altLang="zh-CN" sz="3200" dirty="0">
                <a:latin typeface="Calibri" charset="0"/>
                <a:ea typeface="Calibri" charset="0"/>
                <a:cs typeface="Calibri" charset="0"/>
              </a:rPr>
              <a:t>2.2</a:t>
            </a:r>
            <a:r>
              <a:rPr lang="zh-CN" altLang="en-US" sz="3200" dirty="0">
                <a:latin typeface="Calibri" charset="0"/>
                <a:ea typeface="Calibri" charset="0"/>
                <a:cs typeface="Calibri" charset="0"/>
              </a:rPr>
              <a:t> 虚拟淘宝</a:t>
            </a:r>
            <a:endParaRPr lang="en-US" altLang="zh-CN" sz="3200" dirty="0">
              <a:latin typeface="Calibri" charset="0"/>
              <a:ea typeface="Calibri" charset="0"/>
              <a:cs typeface="Calibri" charset="0"/>
            </a:endParaRPr>
          </a:p>
          <a:p>
            <a:endParaRPr lang="en-US" sz="3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D7487EF-2990-704C-87B2-4CDCC12C9BD2}"/>
              </a:ext>
            </a:extLst>
          </p:cNvPr>
          <p:cNvSpPr txBox="1"/>
          <p:nvPr/>
        </p:nvSpPr>
        <p:spPr>
          <a:xfrm>
            <a:off x="1028020" y="4804844"/>
            <a:ext cx="89162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算法：</a:t>
            </a:r>
          </a:p>
          <a:p>
            <a:r>
              <a:rPr kumimoji="1" lang="en-US" altLang="zh-CN" dirty="0"/>
              <a:t>1 </a:t>
            </a:r>
            <a:r>
              <a:rPr kumimoji="1" lang="zh-CN" altLang="en-US" dirty="0"/>
              <a:t>匹配分布的客户特征生成，</a:t>
            </a:r>
            <a:r>
              <a:rPr kumimoji="1" lang="en" altLang="zh-CN" dirty="0"/>
              <a:t>GAN-SD(GAN for simulation distribution)</a:t>
            </a:r>
            <a:r>
              <a:rPr kumimoji="1" lang="zh-CN" altLang="en" dirty="0"/>
              <a:t>；</a:t>
            </a:r>
          </a:p>
          <a:p>
            <a:r>
              <a:rPr kumimoji="1" lang="en-US" altLang="zh-CN" dirty="0"/>
              <a:t>2</a:t>
            </a:r>
            <a:r>
              <a:rPr kumimoji="1" lang="en" altLang="zh-CN" dirty="0"/>
              <a:t> </a:t>
            </a:r>
            <a:r>
              <a:rPr kumimoji="1" lang="zh-CN" altLang="en-US" dirty="0"/>
              <a:t>产生一般化的客户行为，</a:t>
            </a:r>
            <a:r>
              <a:rPr kumimoji="1" lang="en" altLang="zh-CN" dirty="0"/>
              <a:t>MAIL(Multiagent Adversarial Imitation Learning)</a:t>
            </a:r>
            <a:r>
              <a:rPr kumimoji="1" lang="zh-CN" altLang="en" dirty="0"/>
              <a:t>；</a:t>
            </a:r>
          </a:p>
          <a:p>
            <a:r>
              <a:rPr kumimoji="1" lang="en-US" altLang="zh-CN" dirty="0"/>
              <a:t>3</a:t>
            </a:r>
            <a:r>
              <a:rPr kumimoji="1" lang="en" altLang="zh-CN" dirty="0"/>
              <a:t> </a:t>
            </a:r>
            <a:r>
              <a:rPr kumimoji="1" lang="zh-CN" altLang="en-US" dirty="0"/>
              <a:t>避免过拟合模拟器的缺陷，使用</a:t>
            </a:r>
            <a:r>
              <a:rPr kumimoji="1" lang="en" altLang="zh-CN" dirty="0"/>
              <a:t>ANC(Action Norm Constraint) </a:t>
            </a:r>
            <a:r>
              <a:rPr kumimoji="1" lang="zh-CN" altLang="en-US" dirty="0"/>
              <a:t>策略来规范策略模型。</a:t>
            </a:r>
          </a:p>
        </p:txBody>
      </p:sp>
    </p:spTree>
    <p:extLst>
      <p:ext uri="{BB962C8B-B14F-4D97-AF65-F5344CB8AC3E}">
        <p14:creationId xmlns:p14="http://schemas.microsoft.com/office/powerpoint/2010/main" val="1697885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21806</TotalTime>
  <Words>1839</Words>
  <Application>Microsoft Macintosh PowerPoint</Application>
  <PresentationFormat>宽屏</PresentationFormat>
  <Paragraphs>275</Paragraphs>
  <Slides>26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3" baseType="lpstr">
      <vt:lpstr>等线</vt:lpstr>
      <vt:lpstr>等线 Light</vt:lpstr>
      <vt:lpstr>方正兰亭细黑简体</vt:lpstr>
      <vt:lpstr>苹方 粗体</vt:lpstr>
      <vt:lpstr>宋体</vt:lpstr>
      <vt:lpstr>Microsoft YaHei</vt:lpstr>
      <vt:lpstr>Microsoft YaHei</vt:lpstr>
      <vt:lpstr>FZLanTingHeiS-DB1-GB</vt:lpstr>
      <vt:lpstr>Lantinghei SC Demibold</vt:lpstr>
      <vt:lpstr>Yuanti SC</vt:lpstr>
      <vt:lpstr>Arial</vt:lpstr>
      <vt:lpstr>Calibri</vt:lpstr>
      <vt:lpstr>Cambria Math</vt:lpstr>
      <vt:lpstr>Helvetica Light</vt:lpstr>
      <vt:lpstr>Helvetica Neue</vt:lpstr>
      <vt:lpstr>Times New Roman</vt:lpstr>
      <vt:lpstr>Office 主题​​</vt:lpstr>
      <vt:lpstr>Virtual Environment论文分享</vt:lpstr>
      <vt:lpstr>PowerPoint 演示文稿</vt:lpstr>
      <vt:lpstr>二 虚拟环境和强化学习</vt:lpstr>
      <vt:lpstr>https://eng.uber.com/simulated-marketplace/</vt:lpstr>
      <vt:lpstr>https://eng.uber.com/simulated-marketplace/</vt:lpstr>
      <vt:lpstr>https://eng.uber.com/simulated-marketplace/</vt:lpstr>
      <vt:lpstr>https://eng.uber.com/simulated-marketplace/</vt:lpstr>
      <vt:lpstr>Virtual-Taobao: Virtualizing Real-world Online Retail Environment for Reinforcement Learning</vt:lpstr>
      <vt:lpstr>Virtual-Taobao: Virtualizing Real-world Online Retail Environment for Reinforcement Learning</vt:lpstr>
      <vt:lpstr>Virtual-Taobao: Virtualizing Real-world Online Retail Environment for Reinforcement Learning</vt:lpstr>
      <vt:lpstr>PowerPoint 演示文稿</vt:lpstr>
      <vt:lpstr>PowerPoint 演示文稿</vt:lpstr>
      <vt:lpstr>2.3 司机补贴模拟系统</vt:lpstr>
      <vt:lpstr>3 environment reconstruction解读 </vt:lpstr>
      <vt:lpstr>3.1 背景方法论</vt:lpstr>
      <vt:lpstr>3.1 背景方法论</vt:lpstr>
      <vt:lpstr>3.1 背景方法论</vt:lpstr>
      <vt:lpstr>3.1 背景方法论</vt:lpstr>
      <vt:lpstr>3.2 多智能体环境重建</vt:lpstr>
      <vt:lpstr>3.2 多智能体环境重建</vt:lpstr>
      <vt:lpstr>3.3 司机补贴推荐</vt:lpstr>
      <vt:lpstr>3.4 仿真环境评估</vt:lpstr>
      <vt:lpstr>3.4 仿真环境评估</vt:lpstr>
      <vt:lpstr>3.4 仿真环境评估</vt:lpstr>
      <vt:lpstr>3.5 AB实验结果</vt:lpstr>
      <vt:lpstr>3.5 AB实验结果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张月溪</dc:creator>
  <cp:lastModifiedBy>Microsoft Office User</cp:lastModifiedBy>
  <cp:revision>610</cp:revision>
  <dcterms:created xsi:type="dcterms:W3CDTF">2017-09-06T08:08:02Z</dcterms:created>
  <dcterms:modified xsi:type="dcterms:W3CDTF">2020-01-07T09:23:48Z</dcterms:modified>
</cp:coreProperties>
</file>